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Lst>
  <p:sldSz cy="5143500" cx="9144000"/>
  <p:notesSz cx="6858000" cy="9144000"/>
  <p:embeddedFontLst>
    <p:embeddedFont>
      <p:font typeface="Roboto"/>
      <p:regular r:id="rId27"/>
      <p:bold r:id="rId28"/>
      <p:italic r:id="rId29"/>
      <p:boldItalic r:id="rId30"/>
    </p:embeddedFont>
    <p:embeddedFont>
      <p:font typeface="Montserrat"/>
      <p:regular r:id="rId31"/>
      <p:bold r:id="rId32"/>
      <p:italic r:id="rId33"/>
      <p:boldItalic r:id="rId34"/>
    </p:embeddedFont>
    <p:embeddedFont>
      <p:font typeface="Lato"/>
      <p:regular r:id="rId35"/>
      <p:bold r:id="rId36"/>
      <p:italic r:id="rId37"/>
      <p:boldItalic r:id="rId3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font" Target="fonts/Roboto-bold.fntdata"/><Relationship Id="rId27" Type="http://schemas.openxmlformats.org/officeDocument/2006/relationships/font" Target="fonts/Roboto-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oboto-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Montserrat-regular.fntdata"/><Relationship Id="rId30" Type="http://schemas.openxmlformats.org/officeDocument/2006/relationships/font" Target="fonts/Roboto-boldItalic.fntdata"/><Relationship Id="rId11" Type="http://schemas.openxmlformats.org/officeDocument/2006/relationships/slide" Target="slides/slide6.xml"/><Relationship Id="rId33" Type="http://schemas.openxmlformats.org/officeDocument/2006/relationships/font" Target="fonts/Montserrat-italic.fntdata"/><Relationship Id="rId10" Type="http://schemas.openxmlformats.org/officeDocument/2006/relationships/slide" Target="slides/slide5.xml"/><Relationship Id="rId32" Type="http://schemas.openxmlformats.org/officeDocument/2006/relationships/font" Target="fonts/Montserrat-bold.fntdata"/><Relationship Id="rId13" Type="http://schemas.openxmlformats.org/officeDocument/2006/relationships/slide" Target="slides/slide8.xml"/><Relationship Id="rId35" Type="http://schemas.openxmlformats.org/officeDocument/2006/relationships/font" Target="fonts/Lato-regular.fntdata"/><Relationship Id="rId12" Type="http://schemas.openxmlformats.org/officeDocument/2006/relationships/slide" Target="slides/slide7.xml"/><Relationship Id="rId34" Type="http://schemas.openxmlformats.org/officeDocument/2006/relationships/font" Target="fonts/Montserrat-boldItalic.fntdata"/><Relationship Id="rId15" Type="http://schemas.openxmlformats.org/officeDocument/2006/relationships/slide" Target="slides/slide10.xml"/><Relationship Id="rId37" Type="http://schemas.openxmlformats.org/officeDocument/2006/relationships/font" Target="fonts/Lato-italic.fntdata"/><Relationship Id="rId14" Type="http://schemas.openxmlformats.org/officeDocument/2006/relationships/slide" Target="slides/slide9.xml"/><Relationship Id="rId36" Type="http://schemas.openxmlformats.org/officeDocument/2006/relationships/font" Target="fonts/Lato-bold.fntdata"/><Relationship Id="rId17" Type="http://schemas.openxmlformats.org/officeDocument/2006/relationships/slide" Target="slides/slide12.xml"/><Relationship Id="rId16" Type="http://schemas.openxmlformats.org/officeDocument/2006/relationships/slide" Target="slides/slide11.xml"/><Relationship Id="rId38" Type="http://schemas.openxmlformats.org/officeDocument/2006/relationships/font" Target="fonts/Lato-bold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2a3bc446a05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2a3bc446a05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2a3bc446a05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2a3bc446a05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2a3bc446a05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2a3bc446a05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2a3bc446a05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2a3bc446a05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2a3bc446a05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2a3bc446a05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2a3bc446a05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2a3bc446a05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2a3bc446a05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2a3bc446a05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2a3bc446a05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2a3bc446a05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2a3bc446a05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2a3bc446a05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2a3bc446a05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2a3bc446a05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28e5e2b9228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28e5e2b9228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2a3bc446a05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2a3bc446a05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2a3bc446a05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2a3bc446a05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28e5e2b9228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28e5e2b9228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28e5e2b9228_0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28e5e2b9228_0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2a3bc446a05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2a3bc446a05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28e5e2b9228_0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28e5e2b9228_0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2a3bc446a05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2a3bc446a05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2a3bc446a05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2a3bc446a05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2a3bc446a05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2a3bc446a05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3537150" y="1578400"/>
            <a:ext cx="5017500" cy="1578900"/>
          </a:xfrm>
          <a:prstGeom prst="rect">
            <a:avLst/>
          </a:prstGeom>
        </p:spPr>
        <p:txBody>
          <a:bodyPr anchorCtr="0" anchor="t" bIns="91425" lIns="91425" spcFirstLastPara="1" rIns="91425" wrap="square" tIns="91425">
            <a:norm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7" name="Google Shape;17;p2"/>
          <p:cNvSpPr txBox="1"/>
          <p:nvPr>
            <p:ph idx="1" type="subTitle"/>
          </p:nvPr>
        </p:nvSpPr>
        <p:spPr>
          <a:xfrm>
            <a:off x="5083950" y="3924925"/>
            <a:ext cx="34707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8" name="Google Shape;18;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5"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1"/>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1"/>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1"/>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1"/>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1"/>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1"/>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1"/>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1"/>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1"/>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1"/>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1"/>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1"/>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 name="Google Shape;125;p11"/>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rm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p:nvPr>
            <p:ph idx="1" type="body"/>
          </p:nvPr>
        </p:nvSpPr>
        <p:spPr>
          <a:xfrm>
            <a:off x="823850" y="2643124"/>
            <a:ext cx="4776000" cy="1218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27" name="Google Shape;12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8" name="Shape 128"/>
        <p:cNvGrpSpPr/>
        <p:nvPr/>
      </p:nvGrpSpPr>
      <p:grpSpPr>
        <a:xfrm>
          <a:off x="0" y="0"/>
          <a:ext cx="0" cy="0"/>
          <a:chOff x="0" y="0"/>
          <a:chExt cx="0" cy="0"/>
        </a:xfrm>
      </p:grpSpPr>
      <p:sp>
        <p:nvSpPr>
          <p:cNvPr id="129" name="Google Shape;12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 name="Google Shape;39;p3"/>
          <p:cNvSpPr txBox="1"/>
          <p:nvPr>
            <p:ph type="title"/>
          </p:nvPr>
        </p:nvSpPr>
        <p:spPr>
          <a:xfrm>
            <a:off x="823850" y="2053000"/>
            <a:ext cx="4587000" cy="11487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0" name="Google Shape;40;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6" name="Google Shape;46;p4"/>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47" name="Google Shape;47;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8"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3" name="Google Shape;53;p5"/>
          <p:cNvSpPr txBox="1"/>
          <p:nvPr>
            <p:ph idx="1" type="body"/>
          </p:nvPr>
        </p:nvSpPr>
        <p:spPr>
          <a:xfrm>
            <a:off x="1297500"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5"/>
          <p:cNvSpPr txBox="1"/>
          <p:nvPr>
            <p:ph idx="2" type="body"/>
          </p:nvPr>
        </p:nvSpPr>
        <p:spPr>
          <a:xfrm>
            <a:off x="4933221"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5" name="Google Shape;55;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6"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1" name="Google Shape;61;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2"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7"/>
          <p:cNvSpPr txBox="1"/>
          <p:nvPr>
            <p:ph type="title"/>
          </p:nvPr>
        </p:nvSpPr>
        <p:spPr>
          <a:xfrm>
            <a:off x="1297500" y="393750"/>
            <a:ext cx="3798900" cy="1493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7" name="Google Shape;67;p7"/>
          <p:cNvSpPr txBox="1"/>
          <p:nvPr>
            <p:ph idx="1" type="body"/>
          </p:nvPr>
        </p:nvSpPr>
        <p:spPr>
          <a:xfrm>
            <a:off x="1297500" y="1972550"/>
            <a:ext cx="3798900" cy="2415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8" name="Google Shape;68;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9"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8"/>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8"/>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8"/>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8"/>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8"/>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8"/>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8"/>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8"/>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 name="Google Shape;89;p8"/>
          <p:cNvSpPr txBox="1"/>
          <p:nvPr>
            <p:ph type="title"/>
          </p:nvPr>
        </p:nvSpPr>
        <p:spPr>
          <a:xfrm>
            <a:off x="823850" y="866775"/>
            <a:ext cx="4587000" cy="35211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0" name="Google Shape;90;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9"/>
          <p:cNvSpPr txBox="1"/>
          <p:nvPr>
            <p:ph type="title"/>
          </p:nvPr>
        </p:nvSpPr>
        <p:spPr>
          <a:xfrm>
            <a:off x="1297500" y="1658325"/>
            <a:ext cx="3036300" cy="17517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96" name="Google Shape;96;p9"/>
          <p:cNvSpPr txBox="1"/>
          <p:nvPr>
            <p:ph idx="1" type="subTitle"/>
          </p:nvPr>
        </p:nvSpPr>
        <p:spPr>
          <a:xfrm>
            <a:off x="1297500" y="3538000"/>
            <a:ext cx="30363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97" name="Google Shape;97;p9"/>
          <p:cNvSpPr txBox="1"/>
          <p:nvPr>
            <p:ph idx="2" type="body"/>
          </p:nvPr>
        </p:nvSpPr>
        <p:spPr>
          <a:xfrm>
            <a:off x="4648200" y="1696600"/>
            <a:ext cx="3676800" cy="234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8" name="Google Shape;98;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9"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0"/>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10"/>
          <p:cNvSpPr txBox="1"/>
          <p:nvPr>
            <p:ph idx="1" type="body"/>
          </p:nvPr>
        </p:nvSpPr>
        <p:spPr>
          <a:xfrm>
            <a:off x="812725" y="4305375"/>
            <a:ext cx="6936000" cy="523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04" name="Google Shape;104;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2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21.png"/><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image" Target="../media/image19.png"/><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image" Target="../media/image2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 Id="rId3" Type="http://schemas.openxmlformats.org/officeDocument/2006/relationships/image" Target="../media/image1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 Id="rId3" Type="http://schemas.openxmlformats.org/officeDocument/2006/relationships/image" Target="../media/image11.png"/><Relationship Id="rId4" Type="http://schemas.openxmlformats.org/officeDocument/2006/relationships/image" Target="../media/image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 Id="rId3" Type="http://schemas.openxmlformats.org/officeDocument/2006/relationships/image" Target="../media/image2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 Id="rId3" Type="http://schemas.openxmlformats.org/officeDocument/2006/relationships/image" Target="../media/image18.png"/><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13.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17.png"/><Relationship Id="rId4" Type="http://schemas.openxmlformats.org/officeDocument/2006/relationships/image" Target="../media/image9.png"/><Relationship Id="rId5"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16.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13"/>
          <p:cNvSpPr txBox="1"/>
          <p:nvPr>
            <p:ph type="ctrTitle"/>
          </p:nvPr>
        </p:nvSpPr>
        <p:spPr>
          <a:xfrm>
            <a:off x="3537150" y="712025"/>
            <a:ext cx="5017500" cy="157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VAST 2016 MINI CHALLENGE 2</a:t>
            </a:r>
            <a:endParaRPr b="1"/>
          </a:p>
        </p:txBody>
      </p:sp>
      <p:sp>
        <p:nvSpPr>
          <p:cNvPr id="135" name="Google Shape;135;p13"/>
          <p:cNvSpPr txBox="1"/>
          <p:nvPr>
            <p:ph idx="1" type="subTitle"/>
          </p:nvPr>
        </p:nvSpPr>
        <p:spPr>
          <a:xfrm>
            <a:off x="5083950" y="3576950"/>
            <a:ext cx="3470700" cy="1386300"/>
          </a:xfrm>
          <a:prstGeom prst="rect">
            <a:avLst/>
          </a:prstGeom>
        </p:spPr>
        <p:txBody>
          <a:bodyPr anchorCtr="0" anchor="t" bIns="91425" lIns="91425" spcFirstLastPara="1" rIns="91425" wrap="square" tIns="91425">
            <a:noAutofit/>
          </a:bodyPr>
          <a:lstStyle/>
          <a:p>
            <a:pPr indent="0" lvl="0" marL="0" rtl="0" algn="l">
              <a:lnSpc>
                <a:spcPct val="80000"/>
              </a:lnSpc>
              <a:spcBef>
                <a:spcPts val="0"/>
              </a:spcBef>
              <a:spcAft>
                <a:spcPts val="0"/>
              </a:spcAft>
              <a:buSzPts val="688"/>
              <a:buNone/>
            </a:pPr>
            <a:r>
              <a:rPr lang="en" sz="1612"/>
              <a:t>Team Pocket Aces:</a:t>
            </a:r>
            <a:br>
              <a:rPr lang="en" sz="1612"/>
            </a:br>
            <a:r>
              <a:rPr lang="en" sz="1612"/>
              <a:t>Parth Keyur Gawande</a:t>
            </a:r>
            <a:endParaRPr sz="1612"/>
          </a:p>
          <a:p>
            <a:pPr indent="0" lvl="0" marL="0" rtl="0" algn="l">
              <a:lnSpc>
                <a:spcPct val="80000"/>
              </a:lnSpc>
              <a:spcBef>
                <a:spcPts val="0"/>
              </a:spcBef>
              <a:spcAft>
                <a:spcPts val="0"/>
              </a:spcAft>
              <a:buSzPts val="688"/>
              <a:buNone/>
            </a:pPr>
            <a:r>
              <a:rPr lang="en" sz="1612"/>
              <a:t>Nikhil Satish Suryawanshi</a:t>
            </a:r>
            <a:endParaRPr sz="1612"/>
          </a:p>
          <a:p>
            <a:pPr indent="0" lvl="0" marL="0" rtl="0" algn="l">
              <a:lnSpc>
                <a:spcPct val="80000"/>
              </a:lnSpc>
              <a:spcBef>
                <a:spcPts val="0"/>
              </a:spcBef>
              <a:spcAft>
                <a:spcPts val="0"/>
              </a:spcAft>
              <a:buSzPts val="688"/>
              <a:buNone/>
            </a:pPr>
            <a:r>
              <a:rPr lang="en" sz="1612"/>
              <a:t>Sarthak Rajendra Bora</a:t>
            </a:r>
            <a:endParaRPr sz="1612"/>
          </a:p>
        </p:txBody>
      </p:sp>
      <p:pic>
        <p:nvPicPr>
          <p:cNvPr id="136" name="Google Shape;136;p13"/>
          <p:cNvPicPr preferRelativeResize="0"/>
          <p:nvPr/>
        </p:nvPicPr>
        <p:blipFill>
          <a:blip r:embed="rId3">
            <a:alphaModFix/>
          </a:blip>
          <a:stretch>
            <a:fillRect/>
          </a:stretch>
        </p:blipFill>
        <p:spPr>
          <a:xfrm>
            <a:off x="2988600" y="2954750"/>
            <a:ext cx="1927900" cy="19279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pic>
        <p:nvPicPr>
          <p:cNvPr id="198" name="Google Shape;198;p22"/>
          <p:cNvPicPr preferRelativeResize="0"/>
          <p:nvPr/>
        </p:nvPicPr>
        <p:blipFill>
          <a:blip r:embed="rId3">
            <a:alphaModFix/>
          </a:blip>
          <a:stretch>
            <a:fillRect/>
          </a:stretch>
        </p:blipFill>
        <p:spPr>
          <a:xfrm>
            <a:off x="97650" y="625313"/>
            <a:ext cx="6400800" cy="4257675"/>
          </a:xfrm>
          <a:prstGeom prst="rect">
            <a:avLst/>
          </a:prstGeom>
          <a:noFill/>
          <a:ln>
            <a:noFill/>
          </a:ln>
        </p:spPr>
      </p:pic>
      <p:sp>
        <p:nvSpPr>
          <p:cNvPr id="199" name="Google Shape;199;p22"/>
          <p:cNvSpPr txBox="1"/>
          <p:nvPr/>
        </p:nvSpPr>
        <p:spPr>
          <a:xfrm>
            <a:off x="6621900" y="904875"/>
            <a:ext cx="2425800" cy="358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lt1"/>
                </a:solidFill>
                <a:latin typeface="Lato"/>
                <a:ea typeface="Lato"/>
                <a:cs typeface="Lato"/>
                <a:sym typeface="Lato"/>
              </a:rPr>
              <a:t>It is remarkable that the energy consumption in the third floor is much higher that in the other floors . Also this energy consumption remains high in the weekends. We can explain this because a zone in the third floor is under construction and the construction equipment consumes a lot of energy. Or maybe there is an area that is being used for something else.</a:t>
            </a:r>
            <a:endParaRPr sz="1200">
              <a:solidFill>
                <a:schemeClr val="lt1"/>
              </a:solidFill>
              <a:latin typeface="Lato"/>
              <a:ea typeface="Lato"/>
              <a:cs typeface="Lato"/>
              <a:sym typeface="Lato"/>
            </a:endParaRPr>
          </a:p>
        </p:txBody>
      </p:sp>
      <p:sp>
        <p:nvSpPr>
          <p:cNvPr id="200" name="Google Shape;200;p22"/>
          <p:cNvSpPr txBox="1"/>
          <p:nvPr/>
        </p:nvSpPr>
        <p:spPr>
          <a:xfrm>
            <a:off x="1779350" y="102350"/>
            <a:ext cx="5562900" cy="437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700">
                <a:solidFill>
                  <a:schemeClr val="lt1"/>
                </a:solidFill>
                <a:latin typeface="Lato"/>
                <a:ea typeface="Lato"/>
                <a:cs typeface="Lato"/>
                <a:sym typeface="Lato"/>
              </a:rPr>
              <a:t>POWER CONSUMPTION</a:t>
            </a:r>
            <a:endParaRPr b="1" sz="1700">
              <a:solidFill>
                <a:schemeClr val="lt1"/>
              </a:solidFill>
              <a:latin typeface="Lato"/>
              <a:ea typeface="Lato"/>
              <a:cs typeface="Lato"/>
              <a:sym typeface="La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pic>
        <p:nvPicPr>
          <p:cNvPr id="205" name="Google Shape;205;p23"/>
          <p:cNvPicPr preferRelativeResize="0"/>
          <p:nvPr/>
        </p:nvPicPr>
        <p:blipFill>
          <a:blip r:embed="rId3">
            <a:alphaModFix/>
          </a:blip>
          <a:stretch>
            <a:fillRect/>
          </a:stretch>
        </p:blipFill>
        <p:spPr>
          <a:xfrm>
            <a:off x="152400" y="152400"/>
            <a:ext cx="6761326" cy="4838700"/>
          </a:xfrm>
          <a:prstGeom prst="rect">
            <a:avLst/>
          </a:prstGeom>
          <a:noFill/>
          <a:ln>
            <a:noFill/>
          </a:ln>
        </p:spPr>
      </p:pic>
      <p:sp>
        <p:nvSpPr>
          <p:cNvPr id="206" name="Google Shape;206;p23"/>
          <p:cNvSpPr txBox="1"/>
          <p:nvPr/>
        </p:nvSpPr>
        <p:spPr>
          <a:xfrm>
            <a:off x="7004925" y="229050"/>
            <a:ext cx="1787400" cy="483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lt1"/>
                </a:solidFill>
                <a:latin typeface="Lato"/>
                <a:ea typeface="Lato"/>
                <a:cs typeface="Lato"/>
                <a:sym typeface="Lato"/>
              </a:rPr>
              <a:t>We can show a direct dependency between the average Return Outlet CO2 peaks for the entire building with the following attributes:</a:t>
            </a:r>
            <a:endParaRPr sz="1200">
              <a:solidFill>
                <a:schemeClr val="lt1"/>
              </a:solidFill>
              <a:latin typeface="Lato"/>
              <a:ea typeface="Lato"/>
              <a:cs typeface="Lato"/>
              <a:sym typeface="Lato"/>
            </a:endParaRPr>
          </a:p>
          <a:p>
            <a:pPr indent="-304800" lvl="0" marL="457200" rtl="0" algn="l">
              <a:spcBef>
                <a:spcPts val="0"/>
              </a:spcBef>
              <a:spcAft>
                <a:spcPts val="0"/>
              </a:spcAft>
              <a:buClr>
                <a:schemeClr val="lt1"/>
              </a:buClr>
              <a:buSzPts val="1200"/>
              <a:buFont typeface="Lato"/>
              <a:buChar char="●"/>
            </a:pPr>
            <a:r>
              <a:rPr lang="en" sz="1200">
                <a:solidFill>
                  <a:schemeClr val="lt1"/>
                </a:solidFill>
                <a:latin typeface="Lato"/>
                <a:ea typeface="Lato"/>
                <a:cs typeface="Lato"/>
                <a:sym typeface="Lato"/>
              </a:rPr>
              <a:t>Air Loop Inlet</a:t>
            </a:r>
            <a:br>
              <a:rPr lang="en" sz="1200">
                <a:solidFill>
                  <a:schemeClr val="lt1"/>
                </a:solidFill>
                <a:latin typeface="Lato"/>
                <a:ea typeface="Lato"/>
                <a:cs typeface="Lato"/>
                <a:sym typeface="Lato"/>
              </a:rPr>
            </a:br>
            <a:r>
              <a:rPr lang="en" sz="1200">
                <a:solidFill>
                  <a:schemeClr val="lt1"/>
                </a:solidFill>
                <a:latin typeface="Lato"/>
                <a:ea typeface="Lato"/>
                <a:cs typeface="Lato"/>
                <a:sym typeface="Lato"/>
              </a:rPr>
              <a:t>Temperature</a:t>
            </a:r>
            <a:endParaRPr sz="1200">
              <a:solidFill>
                <a:schemeClr val="lt1"/>
              </a:solidFill>
              <a:latin typeface="Lato"/>
              <a:ea typeface="Lato"/>
              <a:cs typeface="Lato"/>
              <a:sym typeface="Lato"/>
            </a:endParaRPr>
          </a:p>
          <a:p>
            <a:pPr indent="-304800" lvl="0" marL="457200" rtl="0" algn="l">
              <a:spcBef>
                <a:spcPts val="0"/>
              </a:spcBef>
              <a:spcAft>
                <a:spcPts val="0"/>
              </a:spcAft>
              <a:buClr>
                <a:schemeClr val="lt1"/>
              </a:buClr>
              <a:buSzPts val="1200"/>
              <a:buFont typeface="Lato"/>
              <a:buChar char="●"/>
            </a:pPr>
            <a:r>
              <a:rPr lang="en" sz="1200">
                <a:solidFill>
                  <a:schemeClr val="lt1"/>
                </a:solidFill>
                <a:latin typeface="Lato"/>
                <a:ea typeface="Lato"/>
                <a:cs typeface="Lato"/>
                <a:sym typeface="Lato"/>
              </a:rPr>
              <a:t>Reheat Coil Power</a:t>
            </a:r>
            <a:endParaRPr sz="1200">
              <a:solidFill>
                <a:schemeClr val="lt1"/>
              </a:solidFill>
              <a:latin typeface="Lato"/>
              <a:ea typeface="Lato"/>
              <a:cs typeface="Lato"/>
              <a:sym typeface="Lato"/>
            </a:endParaRPr>
          </a:p>
          <a:p>
            <a:pPr indent="-304800" lvl="0" marL="457200" rtl="0" algn="l">
              <a:spcBef>
                <a:spcPts val="0"/>
              </a:spcBef>
              <a:spcAft>
                <a:spcPts val="0"/>
              </a:spcAft>
              <a:buClr>
                <a:schemeClr val="lt1"/>
              </a:buClr>
              <a:buSzPts val="1200"/>
              <a:buFont typeface="Lato"/>
              <a:buChar char="●"/>
            </a:pPr>
            <a:r>
              <a:rPr lang="en" sz="1200">
                <a:solidFill>
                  <a:schemeClr val="lt1"/>
                </a:solidFill>
                <a:latin typeface="Lato"/>
                <a:ea typeface="Lato"/>
                <a:cs typeface="Lato"/>
                <a:sym typeface="Lato"/>
              </a:rPr>
              <a:t>Supply Inlet Temperature.</a:t>
            </a:r>
            <a:endParaRPr sz="1200">
              <a:solidFill>
                <a:schemeClr val="lt1"/>
              </a:solidFill>
              <a:latin typeface="Lato"/>
              <a:ea typeface="Lato"/>
              <a:cs typeface="Lato"/>
              <a:sym typeface="Lato"/>
            </a:endParaRPr>
          </a:p>
          <a:p>
            <a:pPr indent="-304800" lvl="0" marL="457200" rtl="0" algn="l">
              <a:spcBef>
                <a:spcPts val="0"/>
              </a:spcBef>
              <a:spcAft>
                <a:spcPts val="0"/>
              </a:spcAft>
              <a:buClr>
                <a:schemeClr val="lt1"/>
              </a:buClr>
              <a:buSzPts val="1200"/>
              <a:buFont typeface="Lato"/>
              <a:buChar char="●"/>
            </a:pPr>
            <a:r>
              <a:rPr lang="en" sz="1200">
                <a:solidFill>
                  <a:schemeClr val="lt1"/>
                </a:solidFill>
                <a:latin typeface="Lato"/>
                <a:ea typeface="Lato"/>
                <a:cs typeface="Lato"/>
                <a:sym typeface="Lato"/>
              </a:rPr>
              <a:t>Thermostat Cooling Setpoint</a:t>
            </a:r>
            <a:endParaRPr sz="1200">
              <a:solidFill>
                <a:schemeClr val="lt1"/>
              </a:solidFill>
              <a:latin typeface="Lato"/>
              <a:ea typeface="Lato"/>
              <a:cs typeface="Lato"/>
              <a:sym typeface="Lato"/>
            </a:endParaRPr>
          </a:p>
          <a:p>
            <a:pPr indent="-304800" lvl="0" marL="457200" rtl="0" algn="l">
              <a:spcBef>
                <a:spcPts val="0"/>
              </a:spcBef>
              <a:spcAft>
                <a:spcPts val="0"/>
              </a:spcAft>
              <a:buClr>
                <a:schemeClr val="lt1"/>
              </a:buClr>
              <a:buSzPts val="1200"/>
              <a:buFont typeface="Lato"/>
              <a:buChar char="●"/>
            </a:pPr>
            <a:r>
              <a:rPr lang="en" sz="1200">
                <a:solidFill>
                  <a:schemeClr val="lt1"/>
                </a:solidFill>
                <a:latin typeface="Lato"/>
                <a:ea typeface="Lato"/>
                <a:cs typeface="Lato"/>
                <a:sym typeface="Lato"/>
              </a:rPr>
              <a:t>Thermostat Heating Setpoint</a:t>
            </a:r>
            <a:endParaRPr sz="1200">
              <a:solidFill>
                <a:schemeClr val="lt1"/>
              </a:solidFill>
              <a:latin typeface="Lato"/>
              <a:ea typeface="Lato"/>
              <a:cs typeface="Lato"/>
              <a:sym typeface="Lato"/>
            </a:endParaRPr>
          </a:p>
          <a:p>
            <a:pPr indent="-304800" lvl="0" marL="457200" rtl="0" algn="l">
              <a:spcBef>
                <a:spcPts val="0"/>
              </a:spcBef>
              <a:spcAft>
                <a:spcPts val="0"/>
              </a:spcAft>
              <a:buClr>
                <a:schemeClr val="lt1"/>
              </a:buClr>
              <a:buSzPts val="1200"/>
              <a:buFont typeface="Lato"/>
              <a:buChar char="●"/>
            </a:pPr>
            <a:r>
              <a:rPr lang="en" sz="1200">
                <a:solidFill>
                  <a:schemeClr val="lt1"/>
                </a:solidFill>
                <a:latin typeface="Lato"/>
                <a:ea typeface="Lato"/>
                <a:cs typeface="Lato"/>
                <a:sym typeface="Lato"/>
              </a:rPr>
              <a:t>Thermostat Temp</a:t>
            </a:r>
            <a:endParaRPr sz="1200">
              <a:solidFill>
                <a:schemeClr val="lt1"/>
              </a:solidFill>
              <a:latin typeface="Lato"/>
              <a:ea typeface="Lato"/>
              <a:cs typeface="Lato"/>
              <a:sym typeface="Lato"/>
            </a:endParaRPr>
          </a:p>
          <a:p>
            <a:pPr indent="0" lvl="0" marL="0" rtl="0" algn="l">
              <a:spcBef>
                <a:spcPts val="0"/>
              </a:spcBef>
              <a:spcAft>
                <a:spcPts val="0"/>
              </a:spcAft>
              <a:buNone/>
            </a:pPr>
            <a:r>
              <a:t/>
            </a:r>
            <a:endParaRPr sz="1200">
              <a:solidFill>
                <a:schemeClr val="lt1"/>
              </a:solidFill>
              <a:latin typeface="Lato"/>
              <a:ea typeface="Lato"/>
              <a:cs typeface="Lato"/>
              <a:sym typeface="La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pic>
        <p:nvPicPr>
          <p:cNvPr id="211" name="Google Shape;211;p24"/>
          <p:cNvPicPr preferRelativeResize="0"/>
          <p:nvPr/>
        </p:nvPicPr>
        <p:blipFill>
          <a:blip r:embed="rId3">
            <a:alphaModFix/>
          </a:blip>
          <a:stretch>
            <a:fillRect/>
          </a:stretch>
        </p:blipFill>
        <p:spPr>
          <a:xfrm>
            <a:off x="225350" y="544525"/>
            <a:ext cx="8354524" cy="3898774"/>
          </a:xfrm>
          <a:prstGeom prst="rect">
            <a:avLst/>
          </a:prstGeom>
          <a:noFill/>
          <a:ln>
            <a:noFill/>
          </a:ln>
        </p:spPr>
      </p:pic>
      <p:sp>
        <p:nvSpPr>
          <p:cNvPr id="212" name="Google Shape;212;p24"/>
          <p:cNvSpPr txBox="1"/>
          <p:nvPr/>
        </p:nvSpPr>
        <p:spPr>
          <a:xfrm>
            <a:off x="630250" y="4443300"/>
            <a:ext cx="6675600" cy="7002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Clr>
                <a:schemeClr val="lt1"/>
              </a:buClr>
              <a:buSzPts val="1200"/>
              <a:buFont typeface="Lato"/>
              <a:buChar char="●"/>
            </a:pPr>
            <a:r>
              <a:rPr lang="en" sz="1200">
                <a:solidFill>
                  <a:schemeClr val="lt1"/>
                </a:solidFill>
                <a:latin typeface="Lato"/>
                <a:ea typeface="Lato"/>
                <a:cs typeface="Lato"/>
                <a:sym typeface="Lato"/>
              </a:rPr>
              <a:t>Notable peaks on Friday 3rd (Floor 3), Tuesday 7th (Floors 2 and 3), Thursday 9th (Floors 1 and 3), Saturday 11th (All floors).</a:t>
            </a:r>
            <a:endParaRPr sz="1200">
              <a:solidFill>
                <a:schemeClr val="lt1"/>
              </a:solidFill>
              <a:latin typeface="Lato"/>
              <a:ea typeface="Lato"/>
              <a:cs typeface="Lato"/>
              <a:sym typeface="Lato"/>
            </a:endParaRPr>
          </a:p>
          <a:p>
            <a:pPr indent="-304800" lvl="0" marL="457200" rtl="0" algn="l">
              <a:spcBef>
                <a:spcPts val="0"/>
              </a:spcBef>
              <a:spcAft>
                <a:spcPts val="0"/>
              </a:spcAft>
              <a:buClr>
                <a:schemeClr val="lt1"/>
              </a:buClr>
              <a:buSzPts val="1200"/>
              <a:buFont typeface="Lato"/>
              <a:buChar char="●"/>
            </a:pPr>
            <a:r>
              <a:rPr lang="en" sz="1200">
                <a:solidFill>
                  <a:schemeClr val="lt1"/>
                </a:solidFill>
                <a:latin typeface="Lato"/>
                <a:ea typeface="Lato"/>
                <a:cs typeface="Lato"/>
                <a:sym typeface="Lato"/>
              </a:rPr>
              <a:t>Floor 3 consistently most affected, suggesting a potential source or gas characteristic.</a:t>
            </a:r>
            <a:endParaRPr sz="1200">
              <a:solidFill>
                <a:schemeClr val="lt1"/>
              </a:solidFill>
              <a:latin typeface="Lato"/>
              <a:ea typeface="Lato"/>
              <a:cs typeface="Lato"/>
              <a:sym typeface="Lato"/>
            </a:endParaRPr>
          </a:p>
          <a:p>
            <a:pPr indent="0" lvl="0" marL="0" rtl="0" algn="l">
              <a:spcBef>
                <a:spcPts val="0"/>
              </a:spcBef>
              <a:spcAft>
                <a:spcPts val="0"/>
              </a:spcAft>
              <a:buNone/>
            </a:pPr>
            <a:r>
              <a:t/>
            </a:r>
            <a:endParaRPr sz="1200">
              <a:solidFill>
                <a:schemeClr val="lt1"/>
              </a:solidFill>
              <a:latin typeface="Lato"/>
              <a:ea typeface="Lato"/>
              <a:cs typeface="Lato"/>
              <a:sym typeface="Lato"/>
            </a:endParaRPr>
          </a:p>
        </p:txBody>
      </p:sp>
      <p:sp>
        <p:nvSpPr>
          <p:cNvPr id="213" name="Google Shape;213;p24"/>
          <p:cNvSpPr txBox="1"/>
          <p:nvPr/>
        </p:nvSpPr>
        <p:spPr>
          <a:xfrm>
            <a:off x="3046975" y="93200"/>
            <a:ext cx="3857700" cy="35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500">
                <a:solidFill>
                  <a:schemeClr val="lt1"/>
                </a:solidFill>
                <a:latin typeface="Lato"/>
                <a:ea typeface="Lato"/>
                <a:cs typeface="Lato"/>
                <a:sym typeface="Lato"/>
              </a:rPr>
              <a:t>HAZIUM SENSOR READING</a:t>
            </a:r>
            <a:endParaRPr b="1" sz="1500">
              <a:solidFill>
                <a:schemeClr val="lt1"/>
              </a:solidFill>
              <a:latin typeface="Lato"/>
              <a:ea typeface="Lato"/>
              <a:cs typeface="Lato"/>
              <a:sym typeface="La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25"/>
          <p:cNvSpPr txBox="1"/>
          <p:nvPr/>
        </p:nvSpPr>
        <p:spPr>
          <a:xfrm>
            <a:off x="256375" y="3996450"/>
            <a:ext cx="8590800" cy="11946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Clr>
                <a:schemeClr val="lt1"/>
              </a:buClr>
              <a:buSzPts val="1200"/>
              <a:buFont typeface="Lato"/>
              <a:buChar char="●"/>
            </a:pPr>
            <a:r>
              <a:rPr lang="en" sz="1200">
                <a:solidFill>
                  <a:schemeClr val="lt1"/>
                </a:solidFill>
                <a:latin typeface="Lato"/>
                <a:ea typeface="Lato"/>
                <a:cs typeface="Lato"/>
                <a:sym typeface="Lato"/>
              </a:rPr>
              <a:t> Carbon dioxide sensor readings. Scaled by +- 10 standard deviations from the mean reading. Coloured by floor of sensor </a:t>
            </a:r>
            <a:endParaRPr sz="1200">
              <a:solidFill>
                <a:schemeClr val="lt1"/>
              </a:solidFill>
              <a:latin typeface="Lato"/>
              <a:ea typeface="Lato"/>
              <a:cs typeface="Lato"/>
              <a:sym typeface="Lato"/>
            </a:endParaRPr>
          </a:p>
          <a:p>
            <a:pPr indent="-304800" lvl="0" marL="457200" rtl="0" algn="l">
              <a:spcBef>
                <a:spcPts val="0"/>
              </a:spcBef>
              <a:spcAft>
                <a:spcPts val="0"/>
              </a:spcAft>
              <a:buClr>
                <a:schemeClr val="lt1"/>
              </a:buClr>
              <a:buSzPts val="1200"/>
              <a:buFont typeface="Lato"/>
              <a:buChar char="●"/>
            </a:pPr>
            <a:r>
              <a:rPr lang="en" sz="1200">
                <a:solidFill>
                  <a:schemeClr val="lt1"/>
                </a:solidFill>
                <a:latin typeface="Lato"/>
                <a:ea typeface="Lato"/>
                <a:cs typeface="Lato"/>
                <a:sym typeface="Lato"/>
              </a:rPr>
              <a:t>Two notable peaks in Carbon Dioxide levels are observed during Wednesday 7th June and Thursday 8th across all floors. This coincides with a major event evident in most sensor readings over these two days. </a:t>
            </a:r>
            <a:endParaRPr sz="1200">
              <a:solidFill>
                <a:schemeClr val="lt1"/>
              </a:solidFill>
              <a:latin typeface="Lato"/>
              <a:ea typeface="Lato"/>
              <a:cs typeface="Lato"/>
              <a:sym typeface="Lato"/>
            </a:endParaRPr>
          </a:p>
        </p:txBody>
      </p:sp>
      <p:sp>
        <p:nvSpPr>
          <p:cNvPr id="219" name="Google Shape;219;p25"/>
          <p:cNvSpPr txBox="1"/>
          <p:nvPr/>
        </p:nvSpPr>
        <p:spPr>
          <a:xfrm>
            <a:off x="2271825" y="56700"/>
            <a:ext cx="5006700" cy="414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500">
                <a:solidFill>
                  <a:schemeClr val="lt1"/>
                </a:solidFill>
                <a:latin typeface="Lato"/>
                <a:ea typeface="Lato"/>
                <a:cs typeface="Lato"/>
                <a:sym typeface="Lato"/>
              </a:rPr>
              <a:t>CO2 SENSOR READING</a:t>
            </a:r>
            <a:endParaRPr b="1" sz="1500">
              <a:solidFill>
                <a:schemeClr val="lt1"/>
              </a:solidFill>
              <a:latin typeface="Lato"/>
              <a:ea typeface="Lato"/>
              <a:cs typeface="Lato"/>
              <a:sym typeface="Lato"/>
            </a:endParaRPr>
          </a:p>
        </p:txBody>
      </p:sp>
      <p:pic>
        <p:nvPicPr>
          <p:cNvPr id="220" name="Google Shape;220;p25"/>
          <p:cNvPicPr preferRelativeResize="0"/>
          <p:nvPr/>
        </p:nvPicPr>
        <p:blipFill>
          <a:blip r:embed="rId3">
            <a:alphaModFix/>
          </a:blip>
          <a:stretch>
            <a:fillRect/>
          </a:stretch>
        </p:blipFill>
        <p:spPr>
          <a:xfrm>
            <a:off x="470700" y="396000"/>
            <a:ext cx="6990199" cy="3491000"/>
          </a:xfrm>
          <a:prstGeom prst="rect">
            <a:avLst/>
          </a:prstGeom>
          <a:noFill/>
          <a:ln>
            <a:noFill/>
          </a:ln>
        </p:spPr>
      </p:pic>
      <p:pic>
        <p:nvPicPr>
          <p:cNvPr id="221" name="Google Shape;221;p25"/>
          <p:cNvPicPr preferRelativeResize="0"/>
          <p:nvPr/>
        </p:nvPicPr>
        <p:blipFill>
          <a:blip r:embed="rId4">
            <a:alphaModFix/>
          </a:blip>
          <a:stretch>
            <a:fillRect/>
          </a:stretch>
        </p:blipFill>
        <p:spPr>
          <a:xfrm>
            <a:off x="7591350" y="383625"/>
            <a:ext cx="584980" cy="351574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26"/>
          <p:cNvSpPr txBox="1"/>
          <p:nvPr/>
        </p:nvSpPr>
        <p:spPr>
          <a:xfrm>
            <a:off x="311075" y="4536675"/>
            <a:ext cx="8326200" cy="52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lt1"/>
                </a:solidFill>
                <a:latin typeface="Lato"/>
                <a:ea typeface="Lato"/>
                <a:cs typeface="Lato"/>
                <a:sym typeface="Lato"/>
              </a:rPr>
              <a:t>This figure shows the </a:t>
            </a:r>
            <a:r>
              <a:rPr lang="en" sz="1200">
                <a:solidFill>
                  <a:schemeClr val="lt1"/>
                </a:solidFill>
                <a:latin typeface="Lato"/>
                <a:ea typeface="Lato"/>
                <a:cs typeface="Lato"/>
                <a:sym typeface="Lato"/>
              </a:rPr>
              <a:t>Thermostat</a:t>
            </a:r>
            <a:r>
              <a:rPr lang="en" sz="1200">
                <a:solidFill>
                  <a:schemeClr val="lt1"/>
                </a:solidFill>
                <a:latin typeface="Lato"/>
                <a:ea typeface="Lato"/>
                <a:cs typeface="Lato"/>
                <a:sym typeface="Lato"/>
              </a:rPr>
              <a:t> Temperature for all energy zones for all days indicating values are higher than normal for June 7-8.</a:t>
            </a:r>
            <a:endParaRPr sz="1200">
              <a:solidFill>
                <a:schemeClr val="lt1"/>
              </a:solidFill>
              <a:latin typeface="Lato"/>
              <a:ea typeface="Lato"/>
              <a:cs typeface="Lato"/>
              <a:sym typeface="Lato"/>
            </a:endParaRPr>
          </a:p>
        </p:txBody>
      </p:sp>
      <p:pic>
        <p:nvPicPr>
          <p:cNvPr id="227" name="Google Shape;227;p26"/>
          <p:cNvPicPr preferRelativeResize="0"/>
          <p:nvPr/>
        </p:nvPicPr>
        <p:blipFill>
          <a:blip r:embed="rId3">
            <a:alphaModFix/>
          </a:blip>
          <a:stretch>
            <a:fillRect/>
          </a:stretch>
        </p:blipFill>
        <p:spPr>
          <a:xfrm>
            <a:off x="311075" y="559725"/>
            <a:ext cx="7561275" cy="4024050"/>
          </a:xfrm>
          <a:prstGeom prst="rect">
            <a:avLst/>
          </a:prstGeom>
          <a:noFill/>
          <a:ln>
            <a:noFill/>
          </a:ln>
        </p:spPr>
      </p:pic>
      <p:pic>
        <p:nvPicPr>
          <p:cNvPr id="228" name="Google Shape;228;p26"/>
          <p:cNvPicPr preferRelativeResize="0"/>
          <p:nvPr/>
        </p:nvPicPr>
        <p:blipFill>
          <a:blip r:embed="rId4">
            <a:alphaModFix/>
          </a:blip>
          <a:stretch>
            <a:fillRect/>
          </a:stretch>
        </p:blipFill>
        <p:spPr>
          <a:xfrm>
            <a:off x="7971625" y="400263"/>
            <a:ext cx="1029200" cy="4169849"/>
          </a:xfrm>
          <a:prstGeom prst="rect">
            <a:avLst/>
          </a:prstGeom>
          <a:noFill/>
          <a:ln>
            <a:noFill/>
          </a:ln>
        </p:spPr>
      </p:pic>
      <p:sp>
        <p:nvSpPr>
          <p:cNvPr id="229" name="Google Shape;229;p26"/>
          <p:cNvSpPr txBox="1"/>
          <p:nvPr/>
        </p:nvSpPr>
        <p:spPr>
          <a:xfrm>
            <a:off x="2052950" y="74975"/>
            <a:ext cx="4550700" cy="41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500">
                <a:solidFill>
                  <a:schemeClr val="lt1"/>
                </a:solidFill>
                <a:latin typeface="Lato"/>
                <a:ea typeface="Lato"/>
                <a:cs typeface="Lato"/>
                <a:sym typeface="Lato"/>
              </a:rPr>
              <a:t>THERMOSTAT TEMPERATURE READING</a:t>
            </a:r>
            <a:endParaRPr b="1" sz="1500">
              <a:solidFill>
                <a:schemeClr val="lt1"/>
              </a:solidFill>
              <a:latin typeface="Lato"/>
              <a:ea typeface="Lato"/>
              <a:cs typeface="Lato"/>
              <a:sym typeface="La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27"/>
          <p:cNvSpPr txBox="1"/>
          <p:nvPr>
            <p:ph type="ctrTitle"/>
          </p:nvPr>
        </p:nvSpPr>
        <p:spPr>
          <a:xfrm>
            <a:off x="3537150" y="1578400"/>
            <a:ext cx="5017500" cy="1715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ANOMALY</a:t>
            </a:r>
            <a:r>
              <a:rPr b="1" lang="en"/>
              <a:t> AND CAUSAL RELATIONSHIP</a:t>
            </a:r>
            <a:endParaRPr b="1"/>
          </a:p>
        </p:txBody>
      </p:sp>
      <p:sp>
        <p:nvSpPr>
          <p:cNvPr id="235" name="Google Shape;235;p27"/>
          <p:cNvSpPr txBox="1"/>
          <p:nvPr>
            <p:ph idx="1" type="subTitle"/>
          </p:nvPr>
        </p:nvSpPr>
        <p:spPr>
          <a:xfrm>
            <a:off x="5083950" y="3924925"/>
            <a:ext cx="3470700" cy="506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pic>
        <p:nvPicPr>
          <p:cNvPr id="240" name="Google Shape;240;p28"/>
          <p:cNvPicPr preferRelativeResize="0"/>
          <p:nvPr/>
        </p:nvPicPr>
        <p:blipFill>
          <a:blip r:embed="rId3">
            <a:alphaModFix/>
          </a:blip>
          <a:stretch>
            <a:fillRect/>
          </a:stretch>
        </p:blipFill>
        <p:spPr>
          <a:xfrm>
            <a:off x="152400" y="435100"/>
            <a:ext cx="8839200" cy="3633950"/>
          </a:xfrm>
          <a:prstGeom prst="rect">
            <a:avLst/>
          </a:prstGeom>
          <a:noFill/>
          <a:ln>
            <a:noFill/>
          </a:ln>
        </p:spPr>
      </p:pic>
      <p:sp>
        <p:nvSpPr>
          <p:cNvPr id="241" name="Google Shape;241;p28"/>
          <p:cNvSpPr txBox="1"/>
          <p:nvPr/>
        </p:nvSpPr>
        <p:spPr>
          <a:xfrm>
            <a:off x="384025" y="4069050"/>
            <a:ext cx="7742700" cy="112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lt1"/>
                </a:solidFill>
                <a:latin typeface="Lato"/>
                <a:ea typeface="Lato"/>
                <a:cs typeface="Lato"/>
                <a:sym typeface="Lato"/>
              </a:rPr>
              <a:t>There are two  exceptions evident from the prox card timelines where card entries occur during weekend periods. Of particular note are the entries using the cards of Mat Bramar and Orhan Strum on Saturday 11th June between the periods of 8:30-11:30am (Bramar) and 9:00-13:00 (Strum)). This is notable because not only do they intersect in time and space but they also occur just before the only weekend outbreak of Hazium gas</a:t>
            </a:r>
            <a:endParaRPr sz="1200">
              <a:solidFill>
                <a:schemeClr val="lt1"/>
              </a:solidFill>
              <a:latin typeface="Lato"/>
              <a:ea typeface="Lato"/>
              <a:cs typeface="Lato"/>
              <a:sym typeface="Lato"/>
            </a:endParaRPr>
          </a:p>
        </p:txBody>
      </p:sp>
      <p:sp>
        <p:nvSpPr>
          <p:cNvPr id="242" name="Google Shape;242;p28"/>
          <p:cNvSpPr txBox="1"/>
          <p:nvPr/>
        </p:nvSpPr>
        <p:spPr>
          <a:xfrm>
            <a:off x="2326525" y="38500"/>
            <a:ext cx="4997700" cy="29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500">
                <a:solidFill>
                  <a:schemeClr val="lt1"/>
                </a:solidFill>
                <a:latin typeface="Lato"/>
                <a:ea typeface="Lato"/>
                <a:cs typeface="Lato"/>
                <a:sym typeface="Lato"/>
              </a:rPr>
              <a:t>WEEKEND BEHAVIOUR OF BRAMAR AND STRUM</a:t>
            </a:r>
            <a:endParaRPr b="1" sz="1500">
              <a:solidFill>
                <a:schemeClr val="lt1"/>
              </a:solidFill>
              <a:latin typeface="Lato"/>
              <a:ea typeface="Lato"/>
              <a:cs typeface="Lato"/>
              <a:sym typeface="La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pic>
        <p:nvPicPr>
          <p:cNvPr id="247" name="Google Shape;247;p29"/>
          <p:cNvPicPr preferRelativeResize="0"/>
          <p:nvPr/>
        </p:nvPicPr>
        <p:blipFill>
          <a:blip r:embed="rId3">
            <a:alphaModFix/>
          </a:blip>
          <a:stretch>
            <a:fillRect/>
          </a:stretch>
        </p:blipFill>
        <p:spPr>
          <a:xfrm>
            <a:off x="179750" y="599250"/>
            <a:ext cx="6448425" cy="4257675"/>
          </a:xfrm>
          <a:prstGeom prst="rect">
            <a:avLst/>
          </a:prstGeom>
          <a:noFill/>
          <a:ln>
            <a:noFill/>
          </a:ln>
        </p:spPr>
      </p:pic>
      <p:sp>
        <p:nvSpPr>
          <p:cNvPr id="248" name="Google Shape;248;p29"/>
          <p:cNvSpPr txBox="1"/>
          <p:nvPr/>
        </p:nvSpPr>
        <p:spPr>
          <a:xfrm>
            <a:off x="6822525" y="917888"/>
            <a:ext cx="1979100" cy="362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lt1"/>
                </a:solidFill>
                <a:latin typeface="Lato"/>
                <a:ea typeface="Lato"/>
                <a:cs typeface="Lato"/>
                <a:sym typeface="Lato"/>
              </a:rPr>
              <a:t>The registered water temperature entering the boiler has its highest value during night hours and the lowest ones in the middle of the day. This makes no sense because solar energy is at its highest point at noon . This can be caused by a bad configuration in the inner clock of the sensor. This anomaly is repeated every day</a:t>
            </a:r>
            <a:endParaRPr sz="1200">
              <a:solidFill>
                <a:schemeClr val="lt1"/>
              </a:solidFill>
              <a:latin typeface="Lato"/>
              <a:ea typeface="Lato"/>
              <a:cs typeface="Lato"/>
              <a:sym typeface="Lato"/>
            </a:endParaRPr>
          </a:p>
        </p:txBody>
      </p:sp>
      <p:sp>
        <p:nvSpPr>
          <p:cNvPr id="249" name="Google Shape;249;p29"/>
          <p:cNvSpPr txBox="1"/>
          <p:nvPr/>
        </p:nvSpPr>
        <p:spPr>
          <a:xfrm>
            <a:off x="1989100" y="111475"/>
            <a:ext cx="5180100" cy="39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500">
                <a:solidFill>
                  <a:schemeClr val="lt1"/>
                </a:solidFill>
                <a:latin typeface="Lato"/>
                <a:ea typeface="Lato"/>
                <a:cs typeface="Lato"/>
                <a:sym typeface="Lato"/>
              </a:rPr>
              <a:t>ANOMALY IN SUPPLY SIDE INLET TEMPERATURE</a:t>
            </a:r>
            <a:endParaRPr b="1" sz="1500">
              <a:solidFill>
                <a:schemeClr val="lt1"/>
              </a:solidFill>
              <a:latin typeface="Lato"/>
              <a:ea typeface="Lato"/>
              <a:cs typeface="Lato"/>
              <a:sym typeface="Lat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pic>
        <p:nvPicPr>
          <p:cNvPr id="254" name="Google Shape;254;p30"/>
          <p:cNvPicPr preferRelativeResize="0"/>
          <p:nvPr/>
        </p:nvPicPr>
        <p:blipFill>
          <a:blip r:embed="rId3">
            <a:alphaModFix/>
          </a:blip>
          <a:stretch>
            <a:fillRect/>
          </a:stretch>
        </p:blipFill>
        <p:spPr>
          <a:xfrm>
            <a:off x="198025" y="729750"/>
            <a:ext cx="5530150" cy="3684000"/>
          </a:xfrm>
          <a:prstGeom prst="rect">
            <a:avLst/>
          </a:prstGeom>
          <a:noFill/>
          <a:ln>
            <a:noFill/>
          </a:ln>
        </p:spPr>
      </p:pic>
      <p:pic>
        <p:nvPicPr>
          <p:cNvPr id="255" name="Google Shape;255;p30"/>
          <p:cNvPicPr preferRelativeResize="0"/>
          <p:nvPr/>
        </p:nvPicPr>
        <p:blipFill>
          <a:blip r:embed="rId4">
            <a:alphaModFix/>
          </a:blip>
          <a:stretch>
            <a:fillRect/>
          </a:stretch>
        </p:blipFill>
        <p:spPr>
          <a:xfrm>
            <a:off x="198025" y="4497775"/>
            <a:ext cx="5530150" cy="578600"/>
          </a:xfrm>
          <a:prstGeom prst="rect">
            <a:avLst/>
          </a:prstGeom>
          <a:noFill/>
          <a:ln>
            <a:noFill/>
          </a:ln>
        </p:spPr>
      </p:pic>
      <p:sp>
        <p:nvSpPr>
          <p:cNvPr id="256" name="Google Shape;256;p30"/>
          <p:cNvSpPr txBox="1"/>
          <p:nvPr/>
        </p:nvSpPr>
        <p:spPr>
          <a:xfrm>
            <a:off x="6047350" y="2063075"/>
            <a:ext cx="2635500" cy="286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chemeClr val="lt1"/>
                </a:solidFill>
                <a:latin typeface="Lato"/>
                <a:ea typeface="Lato"/>
                <a:cs typeface="Lato"/>
                <a:sym typeface="Lato"/>
              </a:rPr>
              <a:t>Impact on Employee Attendance:</a:t>
            </a:r>
            <a:endParaRPr b="1" sz="1200">
              <a:solidFill>
                <a:schemeClr val="lt1"/>
              </a:solidFill>
              <a:latin typeface="Lato"/>
              <a:ea typeface="Lato"/>
              <a:cs typeface="Lato"/>
              <a:sym typeface="Lato"/>
            </a:endParaRPr>
          </a:p>
          <a:p>
            <a:pPr indent="0" lvl="0" marL="0" rtl="0" algn="l">
              <a:spcBef>
                <a:spcPts val="0"/>
              </a:spcBef>
              <a:spcAft>
                <a:spcPts val="0"/>
              </a:spcAft>
              <a:buNone/>
            </a:pPr>
            <a:r>
              <a:rPr lang="en" sz="1200">
                <a:solidFill>
                  <a:schemeClr val="lt1"/>
                </a:solidFill>
                <a:latin typeface="Lato"/>
                <a:ea typeface="Lato"/>
                <a:cs typeface="Lato"/>
                <a:sym typeface="Lato"/>
              </a:rPr>
              <a:t>Figure  indicates no employee presence in the server room on June 9, possibly due to the elevated CO2 levels on the preceding days.</a:t>
            </a:r>
            <a:br>
              <a:rPr lang="en" sz="1200">
                <a:solidFill>
                  <a:schemeClr val="lt1"/>
                </a:solidFill>
                <a:latin typeface="Lato"/>
                <a:ea typeface="Lato"/>
                <a:cs typeface="Lato"/>
                <a:sym typeface="Lato"/>
              </a:rPr>
            </a:br>
            <a:endParaRPr sz="1200">
              <a:solidFill>
                <a:schemeClr val="lt1"/>
              </a:solidFill>
              <a:latin typeface="Lato"/>
              <a:ea typeface="Lato"/>
              <a:cs typeface="Lato"/>
              <a:sym typeface="Lato"/>
            </a:endParaRPr>
          </a:p>
          <a:p>
            <a:pPr indent="0" lvl="0" marL="0" rtl="0" algn="l">
              <a:spcBef>
                <a:spcPts val="0"/>
              </a:spcBef>
              <a:spcAft>
                <a:spcPts val="0"/>
              </a:spcAft>
              <a:buNone/>
            </a:pPr>
            <a:r>
              <a:rPr b="1" lang="en" sz="1200">
                <a:solidFill>
                  <a:schemeClr val="lt1"/>
                </a:solidFill>
                <a:latin typeface="Lato"/>
                <a:ea typeface="Lato"/>
                <a:cs typeface="Lato"/>
                <a:sym typeface="Lato"/>
              </a:rPr>
              <a:t>Unusual Absence Pattern:</a:t>
            </a:r>
            <a:endParaRPr b="1" sz="1200">
              <a:solidFill>
                <a:schemeClr val="lt1"/>
              </a:solidFill>
              <a:latin typeface="Lato"/>
              <a:ea typeface="Lato"/>
              <a:cs typeface="Lato"/>
              <a:sym typeface="Lato"/>
            </a:endParaRPr>
          </a:p>
          <a:p>
            <a:pPr indent="0" lvl="0" marL="0" rtl="0" algn="l">
              <a:spcBef>
                <a:spcPts val="0"/>
              </a:spcBef>
              <a:spcAft>
                <a:spcPts val="0"/>
              </a:spcAft>
              <a:buNone/>
            </a:pPr>
            <a:r>
              <a:rPr lang="en" sz="1200">
                <a:solidFill>
                  <a:schemeClr val="lt1"/>
                </a:solidFill>
                <a:latin typeface="Lato"/>
                <a:ea typeface="Lato"/>
                <a:cs typeface="Lato"/>
                <a:sym typeface="Lato"/>
              </a:rPr>
              <a:t>Unusual as the previous week had employee presence, suggesting a potential negative impact of CO2 on attendance during the mentioned days.</a:t>
            </a:r>
            <a:endParaRPr sz="1200">
              <a:solidFill>
                <a:schemeClr val="lt1"/>
              </a:solidFill>
              <a:latin typeface="Lato"/>
              <a:ea typeface="Lato"/>
              <a:cs typeface="Lato"/>
              <a:sym typeface="Lato"/>
            </a:endParaRPr>
          </a:p>
          <a:p>
            <a:pPr indent="0" lvl="0" marL="0" rtl="0" algn="l">
              <a:spcBef>
                <a:spcPts val="0"/>
              </a:spcBef>
              <a:spcAft>
                <a:spcPts val="0"/>
              </a:spcAft>
              <a:buNone/>
            </a:pPr>
            <a:r>
              <a:t/>
            </a:r>
            <a:endParaRPr sz="1200">
              <a:solidFill>
                <a:schemeClr val="lt1"/>
              </a:solidFill>
              <a:latin typeface="Lato"/>
              <a:ea typeface="Lato"/>
              <a:cs typeface="Lato"/>
              <a:sym typeface="Lato"/>
            </a:endParaRPr>
          </a:p>
        </p:txBody>
      </p:sp>
      <p:sp>
        <p:nvSpPr>
          <p:cNvPr id="257" name="Google Shape;257;p30"/>
          <p:cNvSpPr txBox="1"/>
          <p:nvPr/>
        </p:nvSpPr>
        <p:spPr>
          <a:xfrm>
            <a:off x="6138550" y="729750"/>
            <a:ext cx="2635500" cy="138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chemeClr val="lt1"/>
                </a:solidFill>
                <a:latin typeface="Lato"/>
                <a:ea typeface="Lato"/>
                <a:cs typeface="Lato"/>
                <a:sym typeface="Lato"/>
              </a:rPr>
              <a:t>CO2 Peaks in Server Room:</a:t>
            </a:r>
            <a:endParaRPr b="1" sz="1200">
              <a:solidFill>
                <a:schemeClr val="lt1"/>
              </a:solidFill>
              <a:latin typeface="Lato"/>
              <a:ea typeface="Lato"/>
              <a:cs typeface="Lato"/>
              <a:sym typeface="Lato"/>
            </a:endParaRPr>
          </a:p>
          <a:p>
            <a:pPr indent="0" lvl="0" marL="0" rtl="0" algn="l">
              <a:spcBef>
                <a:spcPts val="0"/>
              </a:spcBef>
              <a:spcAft>
                <a:spcPts val="0"/>
              </a:spcAft>
              <a:buNone/>
            </a:pPr>
            <a:r>
              <a:rPr lang="en" sz="1200">
                <a:solidFill>
                  <a:schemeClr val="lt1"/>
                </a:solidFill>
                <a:latin typeface="Lato"/>
                <a:ea typeface="Lato"/>
                <a:cs typeface="Lato"/>
                <a:sym typeface="Lato"/>
              </a:rPr>
              <a:t>Figure shows two CO2 concentration peaks on June 7 and 8 in the 3rd-floor server room.</a:t>
            </a:r>
            <a:endParaRPr sz="1200">
              <a:solidFill>
                <a:schemeClr val="lt1"/>
              </a:solidFill>
              <a:latin typeface="Lato"/>
              <a:ea typeface="Lato"/>
              <a:cs typeface="Lato"/>
              <a:sym typeface="Lato"/>
            </a:endParaRPr>
          </a:p>
          <a:p>
            <a:pPr indent="0" lvl="0" marL="0" rtl="0" algn="l">
              <a:spcBef>
                <a:spcPts val="0"/>
              </a:spcBef>
              <a:spcAft>
                <a:spcPts val="0"/>
              </a:spcAft>
              <a:buNone/>
            </a:pPr>
            <a:r>
              <a:t/>
            </a:r>
            <a:endParaRPr sz="1200">
              <a:solidFill>
                <a:schemeClr val="lt1"/>
              </a:solidFill>
              <a:latin typeface="Lato"/>
              <a:ea typeface="Lato"/>
              <a:cs typeface="Lato"/>
              <a:sym typeface="Lato"/>
            </a:endParaRPr>
          </a:p>
          <a:p>
            <a:pPr indent="0" lvl="0" marL="0" rtl="0" algn="l">
              <a:spcBef>
                <a:spcPts val="0"/>
              </a:spcBef>
              <a:spcAft>
                <a:spcPts val="0"/>
              </a:spcAft>
              <a:buNone/>
            </a:pPr>
            <a:r>
              <a:t/>
            </a:r>
            <a:endParaRPr sz="1200">
              <a:solidFill>
                <a:schemeClr val="lt1"/>
              </a:solidFill>
              <a:latin typeface="Lato"/>
              <a:ea typeface="Lato"/>
              <a:cs typeface="Lato"/>
              <a:sym typeface="Lato"/>
            </a:endParaRPr>
          </a:p>
        </p:txBody>
      </p:sp>
      <p:sp>
        <p:nvSpPr>
          <p:cNvPr id="258" name="Google Shape;258;p30"/>
          <p:cNvSpPr txBox="1"/>
          <p:nvPr/>
        </p:nvSpPr>
        <p:spPr>
          <a:xfrm>
            <a:off x="1296000" y="157050"/>
            <a:ext cx="3957900" cy="42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solidFill>
                  <a:schemeClr val="lt1"/>
                </a:solidFill>
                <a:latin typeface="Lato"/>
                <a:ea typeface="Lato"/>
                <a:cs typeface="Lato"/>
                <a:sym typeface="Lato"/>
              </a:rPr>
              <a:t>RETURN OUTLET CO2</a:t>
            </a:r>
            <a:endParaRPr b="1" sz="1600">
              <a:solidFill>
                <a:schemeClr val="lt1"/>
              </a:solidFill>
              <a:latin typeface="Lato"/>
              <a:ea typeface="Lato"/>
              <a:cs typeface="Lato"/>
              <a:sym typeface="Lato"/>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pic>
        <p:nvPicPr>
          <p:cNvPr id="263" name="Google Shape;263;p31"/>
          <p:cNvPicPr preferRelativeResize="0"/>
          <p:nvPr/>
        </p:nvPicPr>
        <p:blipFill>
          <a:blip r:embed="rId3">
            <a:alphaModFix/>
          </a:blip>
          <a:stretch>
            <a:fillRect/>
          </a:stretch>
        </p:blipFill>
        <p:spPr>
          <a:xfrm>
            <a:off x="207125" y="498163"/>
            <a:ext cx="8839201" cy="4074181"/>
          </a:xfrm>
          <a:prstGeom prst="rect">
            <a:avLst/>
          </a:prstGeom>
          <a:noFill/>
          <a:ln>
            <a:noFill/>
          </a:ln>
        </p:spPr>
      </p:pic>
      <p:sp>
        <p:nvSpPr>
          <p:cNvPr id="264" name="Google Shape;264;p31"/>
          <p:cNvSpPr txBox="1"/>
          <p:nvPr/>
        </p:nvSpPr>
        <p:spPr>
          <a:xfrm>
            <a:off x="384050" y="4527525"/>
            <a:ext cx="8034600" cy="77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lt1"/>
                </a:solidFill>
                <a:latin typeface="Lato"/>
                <a:ea typeface="Lato"/>
                <a:cs typeface="Lato"/>
                <a:sym typeface="Lato"/>
              </a:rPr>
              <a:t>This figure shows the time spent by employees in a department either in their assigned office or in the break room (but not in any other room). Employees of the Executive group seem to spend much less time in the office on June 8th relative to normal. As expected Facilities group worked noticeably above their average length of time on the 7th to solve the temperature issue.</a:t>
            </a:r>
            <a:endParaRPr sz="1100">
              <a:solidFill>
                <a:schemeClr val="lt1"/>
              </a:solidFill>
              <a:latin typeface="Lato"/>
              <a:ea typeface="Lato"/>
              <a:cs typeface="Lato"/>
              <a:sym typeface="Lato"/>
            </a:endParaRPr>
          </a:p>
        </p:txBody>
      </p:sp>
      <p:sp>
        <p:nvSpPr>
          <p:cNvPr id="265" name="Google Shape;265;p31"/>
          <p:cNvSpPr txBox="1"/>
          <p:nvPr/>
        </p:nvSpPr>
        <p:spPr>
          <a:xfrm>
            <a:off x="1879675" y="56750"/>
            <a:ext cx="6055500" cy="35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500">
                <a:solidFill>
                  <a:schemeClr val="lt1"/>
                </a:solidFill>
                <a:latin typeface="Lato"/>
                <a:ea typeface="Lato"/>
                <a:cs typeface="Lato"/>
                <a:sym typeface="Lato"/>
              </a:rPr>
              <a:t>EMPLOYEE TIME ALLOCATION IN OFFICES AND BREAK ROOMS</a:t>
            </a:r>
            <a:endParaRPr b="1" sz="1500">
              <a:solidFill>
                <a:schemeClr val="lt1"/>
              </a:solidFill>
              <a:latin typeface="Lato"/>
              <a:ea typeface="Lato"/>
              <a:cs typeface="Lato"/>
              <a:sym typeface="La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1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b="1" lang="en"/>
              <a:t>AGENDA</a:t>
            </a:r>
            <a:endParaRPr b="1"/>
          </a:p>
        </p:txBody>
      </p:sp>
      <p:sp>
        <p:nvSpPr>
          <p:cNvPr id="142" name="Google Shape;142;p14"/>
          <p:cNvSpPr txBox="1"/>
          <p:nvPr>
            <p:ph idx="1" type="body"/>
          </p:nvPr>
        </p:nvSpPr>
        <p:spPr>
          <a:xfrm>
            <a:off x="1297500" y="1096400"/>
            <a:ext cx="4412400" cy="3382500"/>
          </a:xfrm>
          <a:prstGeom prst="rect">
            <a:avLst/>
          </a:prstGeom>
        </p:spPr>
        <p:txBody>
          <a:bodyPr anchorCtr="0" anchor="t" bIns="91425" lIns="91425" spcFirstLastPara="1" rIns="91425" wrap="square" tIns="91425">
            <a:normAutofit/>
          </a:bodyPr>
          <a:lstStyle/>
          <a:p>
            <a:pPr indent="-304800" lvl="0" marL="457200" rtl="0" algn="l">
              <a:spcBef>
                <a:spcPts val="0"/>
              </a:spcBef>
              <a:spcAft>
                <a:spcPts val="0"/>
              </a:spcAft>
              <a:buSzPts val="1200"/>
              <a:buChar char="●"/>
            </a:pPr>
            <a:r>
              <a:rPr lang="en" sz="1200"/>
              <a:t>Problem Statement</a:t>
            </a:r>
            <a:endParaRPr sz="1200"/>
          </a:p>
          <a:p>
            <a:pPr indent="-304800" lvl="0" marL="457200" rtl="0" algn="l">
              <a:spcBef>
                <a:spcPts val="0"/>
              </a:spcBef>
              <a:spcAft>
                <a:spcPts val="0"/>
              </a:spcAft>
              <a:buSzPts val="1200"/>
              <a:buChar char="●"/>
            </a:pPr>
            <a:r>
              <a:rPr lang="en" sz="1200"/>
              <a:t>Dataset Description</a:t>
            </a:r>
            <a:endParaRPr sz="1200"/>
          </a:p>
          <a:p>
            <a:pPr indent="-304800" lvl="0" marL="457200" rtl="0" algn="l">
              <a:spcBef>
                <a:spcPts val="0"/>
              </a:spcBef>
              <a:spcAft>
                <a:spcPts val="0"/>
              </a:spcAft>
              <a:buSzPts val="1200"/>
              <a:buChar char="●"/>
            </a:pPr>
            <a:r>
              <a:rPr lang="en" sz="1200"/>
              <a:t>Data Visualization of Prox data</a:t>
            </a:r>
            <a:endParaRPr sz="1200"/>
          </a:p>
          <a:p>
            <a:pPr indent="-304800" lvl="0" marL="457200" rtl="0" algn="l">
              <a:spcBef>
                <a:spcPts val="0"/>
              </a:spcBef>
              <a:spcAft>
                <a:spcPts val="0"/>
              </a:spcAft>
              <a:buSzPts val="1200"/>
              <a:buChar char="●"/>
            </a:pPr>
            <a:r>
              <a:rPr lang="en" sz="1200"/>
              <a:t>Employee Movements and Prox Card Reading Data</a:t>
            </a:r>
            <a:endParaRPr sz="1200"/>
          </a:p>
          <a:p>
            <a:pPr indent="-304800" lvl="0" marL="457200" rtl="0" algn="l">
              <a:spcBef>
                <a:spcPts val="0"/>
              </a:spcBef>
              <a:spcAft>
                <a:spcPts val="0"/>
              </a:spcAft>
              <a:buSzPts val="1200"/>
              <a:buChar char="●"/>
            </a:pPr>
            <a:r>
              <a:rPr lang="en" sz="1200"/>
              <a:t>Building sensor data investigation</a:t>
            </a:r>
            <a:endParaRPr sz="1200"/>
          </a:p>
          <a:p>
            <a:pPr indent="-304800" lvl="0" marL="457200" rtl="0" algn="l">
              <a:spcBef>
                <a:spcPts val="0"/>
              </a:spcBef>
              <a:spcAft>
                <a:spcPts val="0"/>
              </a:spcAft>
              <a:buSzPts val="1200"/>
              <a:buChar char="●"/>
            </a:pPr>
            <a:r>
              <a:rPr lang="en" sz="1200"/>
              <a:t>Anomaly Detection </a:t>
            </a:r>
            <a:endParaRPr sz="1200"/>
          </a:p>
          <a:p>
            <a:pPr indent="-304800" lvl="0" marL="457200" rtl="0" algn="l">
              <a:spcBef>
                <a:spcPts val="0"/>
              </a:spcBef>
              <a:spcAft>
                <a:spcPts val="0"/>
              </a:spcAft>
              <a:buSzPts val="1200"/>
              <a:buChar char="●"/>
            </a:pPr>
            <a:r>
              <a:rPr lang="en" sz="1200"/>
              <a:t>Causal Relationship</a:t>
            </a:r>
            <a:endParaRPr sz="1200"/>
          </a:p>
        </p:txBody>
      </p:sp>
      <p:pic>
        <p:nvPicPr>
          <p:cNvPr id="143" name="Google Shape;143;p14"/>
          <p:cNvPicPr preferRelativeResize="0"/>
          <p:nvPr/>
        </p:nvPicPr>
        <p:blipFill>
          <a:blip r:embed="rId3">
            <a:alphaModFix/>
          </a:blip>
          <a:stretch>
            <a:fillRect/>
          </a:stretch>
        </p:blipFill>
        <p:spPr>
          <a:xfrm>
            <a:off x="5953500" y="1096400"/>
            <a:ext cx="2143125" cy="21431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pic>
        <p:nvPicPr>
          <p:cNvPr id="270" name="Google Shape;270;p32"/>
          <p:cNvPicPr preferRelativeResize="0"/>
          <p:nvPr/>
        </p:nvPicPr>
        <p:blipFill>
          <a:blip r:embed="rId3">
            <a:alphaModFix/>
          </a:blip>
          <a:stretch>
            <a:fillRect/>
          </a:stretch>
        </p:blipFill>
        <p:spPr>
          <a:xfrm>
            <a:off x="152400" y="512475"/>
            <a:ext cx="8839201" cy="1755650"/>
          </a:xfrm>
          <a:prstGeom prst="rect">
            <a:avLst/>
          </a:prstGeom>
          <a:noFill/>
          <a:ln>
            <a:noFill/>
          </a:ln>
        </p:spPr>
      </p:pic>
      <p:sp>
        <p:nvSpPr>
          <p:cNvPr id="271" name="Google Shape;271;p32"/>
          <p:cNvSpPr txBox="1"/>
          <p:nvPr/>
        </p:nvSpPr>
        <p:spPr>
          <a:xfrm>
            <a:off x="238100" y="3695400"/>
            <a:ext cx="8499300" cy="1448100"/>
          </a:xfrm>
          <a:prstGeom prst="rect">
            <a:avLst/>
          </a:prstGeom>
          <a:noFill/>
          <a:ln>
            <a:noFill/>
          </a:ln>
        </p:spPr>
        <p:txBody>
          <a:bodyPr anchorCtr="0" anchor="t" bIns="91425" lIns="91425" spcFirstLastPara="1" rIns="91425" wrap="square" tIns="91425">
            <a:noAutofit/>
          </a:bodyPr>
          <a:lstStyle/>
          <a:p>
            <a:pPr indent="-298450" lvl="0" marL="457200" rtl="0" algn="l">
              <a:spcBef>
                <a:spcPts val="0"/>
              </a:spcBef>
              <a:spcAft>
                <a:spcPts val="0"/>
              </a:spcAft>
              <a:buClr>
                <a:schemeClr val="lt1"/>
              </a:buClr>
              <a:buSzPts val="1100"/>
              <a:buFont typeface="Lato"/>
              <a:buChar char="●"/>
            </a:pPr>
            <a:r>
              <a:rPr lang="en" sz="1100">
                <a:solidFill>
                  <a:schemeClr val="lt1"/>
                </a:solidFill>
                <a:latin typeface="Lato"/>
                <a:ea typeface="Lato"/>
                <a:cs typeface="Lato"/>
                <a:sym typeface="Lato"/>
              </a:rPr>
              <a:t>Geneviere Florez had Five card reissues, posing a security concern given her role.</a:t>
            </a:r>
            <a:endParaRPr sz="1100">
              <a:solidFill>
                <a:schemeClr val="lt1"/>
              </a:solidFill>
              <a:latin typeface="Lato"/>
              <a:ea typeface="Lato"/>
              <a:cs typeface="Lato"/>
              <a:sym typeface="Lato"/>
            </a:endParaRPr>
          </a:p>
          <a:p>
            <a:pPr indent="-298450" lvl="0" marL="457200" rtl="0" algn="l">
              <a:spcBef>
                <a:spcPts val="0"/>
              </a:spcBef>
              <a:spcAft>
                <a:spcPts val="0"/>
              </a:spcAft>
              <a:buClr>
                <a:schemeClr val="lt1"/>
              </a:buClr>
              <a:buSzPts val="1100"/>
              <a:buFont typeface="Lato"/>
              <a:buChar char="●"/>
            </a:pPr>
            <a:r>
              <a:rPr lang="en" sz="1100">
                <a:solidFill>
                  <a:schemeClr val="lt1"/>
                </a:solidFill>
                <a:latin typeface="Lato"/>
                <a:ea typeface="Lato"/>
                <a:cs typeface="Lato"/>
                <a:sym typeface="Lato"/>
              </a:rPr>
              <a:t>Unusual midnight entry on Monday 6th, preceding a significant anomaly, raises suspicion of potential unauthorized access.</a:t>
            </a:r>
            <a:endParaRPr b="1" sz="1100">
              <a:solidFill>
                <a:schemeClr val="lt1"/>
              </a:solidFill>
              <a:latin typeface="Lato"/>
              <a:ea typeface="Lato"/>
              <a:cs typeface="Lato"/>
              <a:sym typeface="Lato"/>
            </a:endParaRPr>
          </a:p>
          <a:p>
            <a:pPr indent="-298450" lvl="0" marL="457200" rtl="0" algn="l">
              <a:spcBef>
                <a:spcPts val="0"/>
              </a:spcBef>
              <a:spcAft>
                <a:spcPts val="0"/>
              </a:spcAft>
              <a:buClr>
                <a:schemeClr val="lt1"/>
              </a:buClr>
              <a:buSzPts val="1100"/>
              <a:buFont typeface="Lato"/>
              <a:buChar char="●"/>
            </a:pPr>
            <a:r>
              <a:rPr lang="en" sz="1100">
                <a:solidFill>
                  <a:schemeClr val="lt1"/>
                </a:solidFill>
                <a:latin typeface="Lato"/>
                <a:ea typeface="Lato"/>
                <a:cs typeface="Lato"/>
                <a:sym typeface="Lato"/>
              </a:rPr>
              <a:t>Geneviere's prox card carelessness may pose security risks, emphasizing the need for heightened monitoring and security measures.</a:t>
            </a:r>
            <a:endParaRPr sz="1100">
              <a:solidFill>
                <a:schemeClr val="lt1"/>
              </a:solidFill>
              <a:latin typeface="Lato"/>
              <a:ea typeface="Lato"/>
              <a:cs typeface="Lato"/>
              <a:sym typeface="Lato"/>
            </a:endParaRPr>
          </a:p>
          <a:p>
            <a:pPr indent="-298450" lvl="0" marL="457200" rtl="0" algn="l">
              <a:spcBef>
                <a:spcPts val="0"/>
              </a:spcBef>
              <a:spcAft>
                <a:spcPts val="0"/>
              </a:spcAft>
              <a:buClr>
                <a:schemeClr val="lt1"/>
              </a:buClr>
              <a:buSzPts val="1100"/>
              <a:buFont typeface="Lato"/>
              <a:buChar char="●"/>
            </a:pPr>
            <a:r>
              <a:rPr lang="en" sz="1100">
                <a:solidFill>
                  <a:schemeClr val="lt1"/>
                </a:solidFill>
                <a:latin typeface="Lato"/>
                <a:ea typeface="Lato"/>
                <a:cs typeface="Lato"/>
                <a:sym typeface="Lato"/>
              </a:rPr>
              <a:t>CEO Sten Sanjorge Jr works long hours but usually between 7am and 6pm. However unusually his card shows an entry around midnight Wednesday 1st/Thursday 2nd June. This is unexpected and anomalous as there appear to be no other prox card entries in the 12 hours either before or after this entry.</a:t>
            </a:r>
            <a:endParaRPr sz="1100">
              <a:solidFill>
                <a:schemeClr val="lt1"/>
              </a:solidFill>
              <a:latin typeface="Lato"/>
              <a:ea typeface="Lato"/>
              <a:cs typeface="Lato"/>
              <a:sym typeface="Lato"/>
            </a:endParaRPr>
          </a:p>
          <a:p>
            <a:pPr indent="0" lvl="0" marL="0" rtl="0" algn="l">
              <a:spcBef>
                <a:spcPts val="0"/>
              </a:spcBef>
              <a:spcAft>
                <a:spcPts val="0"/>
              </a:spcAft>
              <a:buNone/>
            </a:pPr>
            <a:r>
              <a:t/>
            </a:r>
            <a:endParaRPr sz="1100">
              <a:solidFill>
                <a:schemeClr val="lt1"/>
              </a:solidFill>
              <a:latin typeface="Lato"/>
              <a:ea typeface="Lato"/>
              <a:cs typeface="Lato"/>
              <a:sym typeface="Lato"/>
            </a:endParaRPr>
          </a:p>
        </p:txBody>
      </p:sp>
      <p:pic>
        <p:nvPicPr>
          <p:cNvPr id="272" name="Google Shape;272;p32"/>
          <p:cNvPicPr preferRelativeResize="0"/>
          <p:nvPr/>
        </p:nvPicPr>
        <p:blipFill>
          <a:blip r:embed="rId4">
            <a:alphaModFix/>
          </a:blip>
          <a:stretch>
            <a:fillRect/>
          </a:stretch>
        </p:blipFill>
        <p:spPr>
          <a:xfrm>
            <a:off x="330625" y="2268137"/>
            <a:ext cx="7858641" cy="1482676"/>
          </a:xfrm>
          <a:prstGeom prst="rect">
            <a:avLst/>
          </a:prstGeom>
          <a:noFill/>
          <a:ln>
            <a:noFill/>
          </a:ln>
        </p:spPr>
      </p:pic>
      <p:sp>
        <p:nvSpPr>
          <p:cNvPr id="273" name="Google Shape;273;p32"/>
          <p:cNvSpPr txBox="1"/>
          <p:nvPr/>
        </p:nvSpPr>
        <p:spPr>
          <a:xfrm>
            <a:off x="2317400" y="84100"/>
            <a:ext cx="4605600" cy="328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500">
                <a:solidFill>
                  <a:schemeClr val="lt1"/>
                </a:solidFill>
                <a:latin typeface="Lato"/>
                <a:ea typeface="Lato"/>
                <a:cs typeface="Lato"/>
                <a:sym typeface="Lato"/>
              </a:rPr>
              <a:t>ANOMALIES IN PROX CARD ENTRIES</a:t>
            </a:r>
            <a:endParaRPr b="1" sz="1500">
              <a:solidFill>
                <a:schemeClr val="lt1"/>
              </a:solidFill>
              <a:latin typeface="Lato"/>
              <a:ea typeface="Lato"/>
              <a:cs typeface="Lato"/>
              <a:sym typeface="Lato"/>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33"/>
          <p:cNvSpPr txBox="1"/>
          <p:nvPr>
            <p:ph type="title"/>
          </p:nvPr>
        </p:nvSpPr>
        <p:spPr>
          <a:xfrm>
            <a:off x="1297500" y="393750"/>
            <a:ext cx="7038900" cy="6663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b="1" lang="en"/>
              <a:t>FUTURE SCOPE</a:t>
            </a:r>
            <a:endParaRPr b="1"/>
          </a:p>
        </p:txBody>
      </p:sp>
      <p:sp>
        <p:nvSpPr>
          <p:cNvPr id="279" name="Google Shape;279;p33"/>
          <p:cNvSpPr txBox="1"/>
          <p:nvPr>
            <p:ph idx="1" type="body"/>
          </p:nvPr>
        </p:nvSpPr>
        <p:spPr>
          <a:xfrm>
            <a:off x="1297500" y="1458125"/>
            <a:ext cx="7038900" cy="2911200"/>
          </a:xfrm>
          <a:prstGeom prst="rect">
            <a:avLst/>
          </a:prstGeom>
        </p:spPr>
        <p:txBody>
          <a:bodyPr anchorCtr="0" anchor="t" bIns="91425" lIns="91425" spcFirstLastPara="1" rIns="91425" wrap="square" tIns="91425">
            <a:normAutofit/>
          </a:bodyPr>
          <a:lstStyle/>
          <a:p>
            <a:pPr indent="-304800" lvl="0" marL="457200" rtl="0" algn="l">
              <a:spcBef>
                <a:spcPts val="0"/>
              </a:spcBef>
              <a:spcAft>
                <a:spcPts val="0"/>
              </a:spcAft>
              <a:buSzPts val="1200"/>
              <a:buFont typeface="Roboto"/>
              <a:buChar char="●"/>
            </a:pPr>
            <a:r>
              <a:rPr lang="en" sz="1200">
                <a:highlight>
                  <a:schemeClr val="dk1"/>
                </a:highlight>
                <a:latin typeface="Roboto"/>
                <a:ea typeface="Roboto"/>
                <a:cs typeface="Roboto"/>
                <a:sym typeface="Roboto"/>
              </a:rPr>
              <a:t>Utilize machine learning for HVAC system optimization, ensuring energy efficiency and employee comfort.</a:t>
            </a:r>
            <a:endParaRPr sz="1200">
              <a:highlight>
                <a:schemeClr val="dk1"/>
              </a:highlight>
              <a:latin typeface="Roboto"/>
              <a:ea typeface="Roboto"/>
              <a:cs typeface="Roboto"/>
              <a:sym typeface="Roboto"/>
            </a:endParaRPr>
          </a:p>
          <a:p>
            <a:pPr indent="-304800" lvl="0" marL="457200" rtl="0" algn="l">
              <a:spcBef>
                <a:spcPts val="0"/>
              </a:spcBef>
              <a:spcAft>
                <a:spcPts val="0"/>
              </a:spcAft>
              <a:buSzPts val="1200"/>
              <a:buFont typeface="Roboto"/>
              <a:buChar char="●"/>
            </a:pPr>
            <a:r>
              <a:rPr lang="en" sz="1200">
                <a:highlight>
                  <a:schemeClr val="dk1"/>
                </a:highlight>
                <a:latin typeface="Roboto"/>
                <a:ea typeface="Roboto"/>
                <a:cs typeface="Roboto"/>
                <a:sym typeface="Roboto"/>
              </a:rPr>
              <a:t>Explore the feasibility of expanding sensor networks, particularly hazium sensors, for comprehensive environmental monitoring and safety.</a:t>
            </a:r>
            <a:endParaRPr sz="1200">
              <a:highlight>
                <a:schemeClr val="dk1"/>
              </a:highlight>
              <a:latin typeface="Roboto"/>
              <a:ea typeface="Roboto"/>
              <a:cs typeface="Roboto"/>
              <a:sym typeface="Roboto"/>
            </a:endParaRPr>
          </a:p>
          <a:p>
            <a:pPr indent="-304800" lvl="0" marL="457200" rtl="0" algn="l">
              <a:spcBef>
                <a:spcPts val="0"/>
              </a:spcBef>
              <a:spcAft>
                <a:spcPts val="0"/>
              </a:spcAft>
              <a:buSzPts val="1200"/>
              <a:buFont typeface="Roboto"/>
              <a:buChar char="●"/>
            </a:pPr>
            <a:r>
              <a:rPr lang="en" sz="1200">
                <a:highlight>
                  <a:schemeClr val="dk1"/>
                </a:highlight>
                <a:latin typeface="Roboto"/>
                <a:ea typeface="Roboto"/>
                <a:cs typeface="Roboto"/>
                <a:sym typeface="Roboto"/>
              </a:rPr>
              <a:t>Use association rule </a:t>
            </a:r>
            <a:r>
              <a:rPr lang="en" sz="1200">
                <a:highlight>
                  <a:schemeClr val="dk1"/>
                </a:highlight>
                <a:latin typeface="Roboto"/>
                <a:ea typeface="Roboto"/>
                <a:cs typeface="Roboto"/>
                <a:sym typeface="Roboto"/>
              </a:rPr>
              <a:t>mining</a:t>
            </a:r>
            <a:r>
              <a:rPr lang="en" sz="1200">
                <a:highlight>
                  <a:schemeClr val="dk1"/>
                </a:highlight>
                <a:latin typeface="Roboto"/>
                <a:ea typeface="Roboto"/>
                <a:cs typeface="Roboto"/>
                <a:sym typeface="Roboto"/>
              </a:rPr>
              <a:t> to get </a:t>
            </a:r>
            <a:r>
              <a:rPr lang="en" sz="1200">
                <a:highlight>
                  <a:schemeClr val="dk1"/>
                </a:highlight>
                <a:latin typeface="Roboto"/>
                <a:ea typeface="Roboto"/>
                <a:cs typeface="Roboto"/>
                <a:sym typeface="Roboto"/>
              </a:rPr>
              <a:t>behaviour</a:t>
            </a:r>
            <a:r>
              <a:rPr lang="en" sz="1200">
                <a:highlight>
                  <a:schemeClr val="dk1"/>
                </a:highlight>
                <a:latin typeface="Roboto"/>
                <a:ea typeface="Roboto"/>
                <a:cs typeface="Roboto"/>
                <a:sym typeface="Roboto"/>
              </a:rPr>
              <a:t> of different sensors and how they correlate with each other </a:t>
            </a:r>
            <a:endParaRPr sz="1200">
              <a:highlight>
                <a:schemeClr val="dk1"/>
              </a:highlight>
              <a:latin typeface="Roboto"/>
              <a:ea typeface="Roboto"/>
              <a:cs typeface="Roboto"/>
              <a:sym typeface="Roboto"/>
            </a:endParaRPr>
          </a:p>
          <a:p>
            <a:pPr indent="0" lvl="0" marL="457200" rtl="0" algn="l">
              <a:spcBef>
                <a:spcPts val="0"/>
              </a:spcBef>
              <a:spcAft>
                <a:spcPts val="0"/>
              </a:spcAft>
              <a:buNone/>
            </a:pPr>
            <a:r>
              <a:t/>
            </a:r>
            <a:endParaRPr sz="1200">
              <a:highlight>
                <a:schemeClr val="dk1"/>
              </a:highlight>
              <a:latin typeface="Roboto"/>
              <a:ea typeface="Roboto"/>
              <a:cs typeface="Roboto"/>
              <a:sym typeface="Roboto"/>
            </a:endParaRPr>
          </a:p>
          <a:p>
            <a:pPr indent="0" lvl="0" marL="0" rtl="0" algn="l">
              <a:spcBef>
                <a:spcPts val="0"/>
              </a:spcBef>
              <a:spcAft>
                <a:spcPts val="1200"/>
              </a:spcAft>
              <a:buNone/>
            </a:pPr>
            <a:r>
              <a:t/>
            </a:r>
            <a:endParaRPr>
              <a:highlight>
                <a:schemeClr val="dk1"/>
              </a:highligh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1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b="1" lang="en"/>
              <a:t>PROBLEM STATEMENT</a:t>
            </a:r>
            <a:endParaRPr b="1"/>
          </a:p>
        </p:txBody>
      </p:sp>
      <p:sp>
        <p:nvSpPr>
          <p:cNvPr id="149" name="Google Shape;149;p15"/>
          <p:cNvSpPr txBox="1"/>
          <p:nvPr>
            <p:ph idx="1" type="body"/>
          </p:nvPr>
        </p:nvSpPr>
        <p:spPr>
          <a:xfrm>
            <a:off x="1033025" y="1041675"/>
            <a:ext cx="5014200" cy="3784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200">
                <a:highlight>
                  <a:schemeClr val="dk1"/>
                </a:highlight>
                <a:latin typeface="Roboto"/>
                <a:ea typeface="Roboto"/>
                <a:cs typeface="Roboto"/>
                <a:sym typeface="Roboto"/>
              </a:rPr>
              <a:t>The new GAStech building  designed for energy efficiency, is equipped with HVAC zones monitored by sensors reporting various parameters, including hazium levels. Additionally, new security procedures involving prox cards have been implemented, and a robotic mail delivery system named Rosie with a mobile prox sensor operates within the building to analyze two weeks of static data (May 31 to June 13, 2016) </a:t>
            </a:r>
            <a:endParaRPr sz="1200">
              <a:highlight>
                <a:schemeClr val="dk1"/>
              </a:highlight>
              <a:latin typeface="Roboto"/>
              <a:ea typeface="Roboto"/>
              <a:cs typeface="Roboto"/>
              <a:sym typeface="Roboto"/>
            </a:endParaRPr>
          </a:p>
          <a:p>
            <a:pPr indent="0" lvl="0" marL="0" rtl="0" algn="l">
              <a:spcBef>
                <a:spcPts val="1200"/>
              </a:spcBef>
              <a:spcAft>
                <a:spcPts val="1200"/>
              </a:spcAft>
              <a:buNone/>
            </a:pPr>
            <a:r>
              <a:rPr lang="en" sz="1200">
                <a:highlight>
                  <a:schemeClr val="dk1"/>
                </a:highlight>
                <a:latin typeface="Roboto"/>
                <a:ea typeface="Roboto"/>
                <a:cs typeface="Roboto"/>
                <a:sym typeface="Roboto"/>
              </a:rPr>
              <a:t>Goal:</a:t>
            </a:r>
            <a:br>
              <a:rPr lang="en" sz="1200">
                <a:highlight>
                  <a:schemeClr val="dk1"/>
                </a:highlight>
                <a:latin typeface="Roboto"/>
                <a:ea typeface="Roboto"/>
                <a:cs typeface="Roboto"/>
                <a:sym typeface="Roboto"/>
              </a:rPr>
            </a:br>
            <a:r>
              <a:rPr lang="en" sz="1200">
                <a:highlight>
                  <a:schemeClr val="dk1"/>
                </a:highlight>
                <a:latin typeface="Roboto"/>
                <a:ea typeface="Roboto"/>
                <a:cs typeface="Roboto"/>
                <a:sym typeface="Roboto"/>
              </a:rPr>
              <a:t>1) Visually analyze the typical patterns in prox card data</a:t>
            </a:r>
            <a:br>
              <a:rPr lang="en" sz="1200">
                <a:highlight>
                  <a:schemeClr val="dk1"/>
                </a:highlight>
                <a:latin typeface="Roboto"/>
                <a:ea typeface="Roboto"/>
                <a:cs typeface="Roboto"/>
                <a:sym typeface="Roboto"/>
              </a:rPr>
            </a:br>
            <a:r>
              <a:rPr lang="en" sz="1200">
                <a:highlight>
                  <a:schemeClr val="dk1"/>
                </a:highlight>
                <a:latin typeface="Roboto"/>
                <a:ea typeface="Roboto"/>
                <a:cs typeface="Roboto"/>
                <a:sym typeface="Roboto"/>
              </a:rPr>
              <a:t>2) Visualize a typical day of a GasTech Employee</a:t>
            </a:r>
            <a:br>
              <a:rPr lang="en" sz="1200">
                <a:highlight>
                  <a:schemeClr val="dk1"/>
                </a:highlight>
                <a:latin typeface="Roboto"/>
                <a:ea typeface="Roboto"/>
                <a:cs typeface="Roboto"/>
                <a:sym typeface="Roboto"/>
              </a:rPr>
            </a:br>
            <a:r>
              <a:rPr lang="en" sz="1200">
                <a:highlight>
                  <a:schemeClr val="dk1"/>
                </a:highlight>
                <a:latin typeface="Roboto"/>
                <a:ea typeface="Roboto"/>
                <a:cs typeface="Roboto"/>
                <a:sym typeface="Roboto"/>
              </a:rPr>
              <a:t>3) Get key insights on the patterns of building data</a:t>
            </a:r>
            <a:br>
              <a:rPr lang="en" sz="1200">
                <a:highlight>
                  <a:schemeClr val="dk1"/>
                </a:highlight>
                <a:latin typeface="Roboto"/>
                <a:ea typeface="Roboto"/>
                <a:cs typeface="Roboto"/>
                <a:sym typeface="Roboto"/>
              </a:rPr>
            </a:br>
            <a:r>
              <a:rPr lang="en" sz="1200">
                <a:highlight>
                  <a:schemeClr val="dk1"/>
                </a:highlight>
                <a:latin typeface="Roboto"/>
                <a:ea typeface="Roboto"/>
                <a:cs typeface="Roboto"/>
                <a:sym typeface="Roboto"/>
              </a:rPr>
              <a:t>4) Investigate the sensor readings and estimate correlation</a:t>
            </a:r>
            <a:br>
              <a:rPr lang="en" sz="1200">
                <a:highlight>
                  <a:schemeClr val="dk1"/>
                </a:highlight>
                <a:latin typeface="Roboto"/>
                <a:ea typeface="Roboto"/>
                <a:cs typeface="Roboto"/>
                <a:sym typeface="Roboto"/>
              </a:rPr>
            </a:br>
            <a:r>
              <a:rPr lang="en" sz="1200">
                <a:highlight>
                  <a:schemeClr val="dk1"/>
                </a:highlight>
                <a:latin typeface="Roboto"/>
                <a:ea typeface="Roboto"/>
                <a:cs typeface="Roboto"/>
                <a:sym typeface="Roboto"/>
              </a:rPr>
              <a:t>5) Find out any key </a:t>
            </a:r>
            <a:r>
              <a:rPr lang="en" sz="1200">
                <a:highlight>
                  <a:schemeClr val="dk1"/>
                </a:highlight>
                <a:latin typeface="Roboto"/>
                <a:ea typeface="Roboto"/>
                <a:cs typeface="Roboto"/>
                <a:sym typeface="Roboto"/>
              </a:rPr>
              <a:t>anomalies</a:t>
            </a:r>
            <a:r>
              <a:rPr lang="en" sz="1200">
                <a:highlight>
                  <a:schemeClr val="dk1"/>
                </a:highlight>
                <a:latin typeface="Roboto"/>
                <a:ea typeface="Roboto"/>
                <a:cs typeface="Roboto"/>
                <a:sym typeface="Roboto"/>
              </a:rPr>
              <a:t> or unusual behaviour in sensor readings and employees</a:t>
            </a:r>
            <a:br>
              <a:rPr lang="en" sz="1200">
                <a:highlight>
                  <a:schemeClr val="dk1"/>
                </a:highlight>
                <a:latin typeface="Roboto"/>
                <a:ea typeface="Roboto"/>
                <a:cs typeface="Roboto"/>
                <a:sym typeface="Roboto"/>
              </a:rPr>
            </a:br>
            <a:r>
              <a:rPr lang="en" sz="1200">
                <a:highlight>
                  <a:schemeClr val="dk1"/>
                </a:highlight>
                <a:latin typeface="Roboto"/>
                <a:ea typeface="Roboto"/>
                <a:cs typeface="Roboto"/>
                <a:sym typeface="Roboto"/>
              </a:rPr>
              <a:t>6) Investigate causal relationships between building data and employee activity </a:t>
            </a:r>
            <a:endParaRPr sz="1200">
              <a:highlight>
                <a:schemeClr val="dk1"/>
              </a:highlight>
              <a:latin typeface="Roboto"/>
              <a:ea typeface="Roboto"/>
              <a:cs typeface="Roboto"/>
              <a:sym typeface="Roboto"/>
            </a:endParaRPr>
          </a:p>
        </p:txBody>
      </p:sp>
      <p:pic>
        <p:nvPicPr>
          <p:cNvPr id="150" name="Google Shape;150;p15"/>
          <p:cNvPicPr preferRelativeResize="0"/>
          <p:nvPr/>
        </p:nvPicPr>
        <p:blipFill>
          <a:blip r:embed="rId3">
            <a:alphaModFix/>
          </a:blip>
          <a:stretch>
            <a:fillRect/>
          </a:stretch>
        </p:blipFill>
        <p:spPr>
          <a:xfrm>
            <a:off x="6354650" y="1307850"/>
            <a:ext cx="2143125" cy="21431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1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b="1" lang="en"/>
              <a:t>DATASET DESCRIPTION</a:t>
            </a:r>
            <a:endParaRPr b="1"/>
          </a:p>
        </p:txBody>
      </p:sp>
      <p:sp>
        <p:nvSpPr>
          <p:cNvPr id="156" name="Google Shape;156;p16"/>
          <p:cNvSpPr txBox="1"/>
          <p:nvPr>
            <p:ph idx="1" type="body"/>
          </p:nvPr>
        </p:nvSpPr>
        <p:spPr>
          <a:xfrm>
            <a:off x="1297500" y="1196700"/>
            <a:ext cx="7038900" cy="3282000"/>
          </a:xfrm>
          <a:prstGeom prst="rect">
            <a:avLst/>
          </a:prstGeom>
        </p:spPr>
        <p:txBody>
          <a:bodyPr anchorCtr="0" anchor="t" bIns="91425" lIns="91425" spcFirstLastPara="1" rIns="91425" wrap="square" tIns="91425">
            <a:normAutofit/>
          </a:bodyPr>
          <a:lstStyle/>
          <a:p>
            <a:pPr indent="-304800" lvl="0" marL="457200" rtl="0" algn="l">
              <a:spcBef>
                <a:spcPts val="1200"/>
              </a:spcBef>
              <a:spcAft>
                <a:spcPts val="0"/>
              </a:spcAft>
              <a:buSzPts val="1200"/>
              <a:buChar char="●"/>
            </a:pPr>
            <a:r>
              <a:rPr lang="en" sz="1200"/>
              <a:t>A building layout for the GAStech offices, including the maps of the prox zones and the HVAC zones</a:t>
            </a:r>
            <a:endParaRPr sz="1200"/>
          </a:p>
          <a:p>
            <a:pPr indent="-304800" lvl="0" marL="457200" rtl="0" algn="l">
              <a:spcBef>
                <a:spcPts val="0"/>
              </a:spcBef>
              <a:spcAft>
                <a:spcPts val="0"/>
              </a:spcAft>
              <a:buSzPts val="1200"/>
              <a:buChar char="●"/>
            </a:pPr>
            <a:r>
              <a:rPr lang="en" sz="1200"/>
              <a:t>A current list of employees, roles, and office assignments</a:t>
            </a:r>
            <a:endParaRPr sz="1200"/>
          </a:p>
          <a:p>
            <a:pPr indent="-304800" lvl="0" marL="457200" rtl="0" algn="l">
              <a:spcBef>
                <a:spcPts val="0"/>
              </a:spcBef>
              <a:spcAft>
                <a:spcPts val="0"/>
              </a:spcAft>
              <a:buSzPts val="1200"/>
              <a:buChar char="●"/>
            </a:pPr>
            <a:r>
              <a:rPr lang="en" sz="1200"/>
              <a:t>A description of the data formats and fields provided</a:t>
            </a:r>
            <a:endParaRPr sz="1200"/>
          </a:p>
          <a:p>
            <a:pPr indent="-304800" lvl="0" marL="457200" rtl="0" algn="l">
              <a:spcBef>
                <a:spcPts val="0"/>
              </a:spcBef>
              <a:spcAft>
                <a:spcPts val="0"/>
              </a:spcAft>
              <a:buSzPts val="1200"/>
              <a:buChar char="●"/>
            </a:pPr>
            <a:r>
              <a:rPr lang="en" sz="1200"/>
              <a:t>Proximity sensor data for each of the prox zone regions</a:t>
            </a:r>
            <a:endParaRPr sz="1200"/>
          </a:p>
          <a:p>
            <a:pPr indent="-304800" lvl="0" marL="457200" rtl="0" algn="l">
              <a:spcBef>
                <a:spcPts val="0"/>
              </a:spcBef>
              <a:spcAft>
                <a:spcPts val="0"/>
              </a:spcAft>
              <a:buSzPts val="1200"/>
              <a:buChar char="●"/>
            </a:pPr>
            <a:r>
              <a:rPr lang="en" sz="1200"/>
              <a:t>Proximity sensor data from Rosie the mobile robot</a:t>
            </a:r>
            <a:endParaRPr sz="1200"/>
          </a:p>
          <a:p>
            <a:pPr indent="-304800" lvl="0" marL="457200" rtl="0" algn="l">
              <a:spcBef>
                <a:spcPts val="0"/>
              </a:spcBef>
              <a:spcAft>
                <a:spcPts val="0"/>
              </a:spcAft>
              <a:buSzPts val="1200"/>
              <a:buChar char="●"/>
            </a:pPr>
            <a:r>
              <a:rPr lang="en" sz="1200"/>
              <a:t>HVAC sensor readings and status information from each of the building’s HVAC zones</a:t>
            </a:r>
            <a:endParaRPr sz="1200"/>
          </a:p>
          <a:p>
            <a:pPr indent="-304800" lvl="0" marL="457200" rtl="0" algn="l">
              <a:spcBef>
                <a:spcPts val="0"/>
              </a:spcBef>
              <a:spcAft>
                <a:spcPts val="0"/>
              </a:spcAft>
              <a:buSzPts val="1200"/>
              <a:buChar char="●"/>
            </a:pPr>
            <a:r>
              <a:rPr lang="en" sz="1200"/>
              <a:t>Hazium readings from four sensors.</a:t>
            </a:r>
            <a:endParaRPr sz="12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17"/>
          <p:cNvSpPr txBox="1"/>
          <p:nvPr>
            <p:ph type="ctrTitle"/>
          </p:nvPr>
        </p:nvSpPr>
        <p:spPr>
          <a:xfrm>
            <a:off x="3482450" y="1022100"/>
            <a:ext cx="5017500" cy="2463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EMPLOYEE MOVEMENTS AND PROX CARD READING DATA</a:t>
            </a:r>
            <a:endParaRPr b="1"/>
          </a:p>
        </p:txBody>
      </p:sp>
      <p:sp>
        <p:nvSpPr>
          <p:cNvPr id="162" name="Google Shape;162;p17"/>
          <p:cNvSpPr txBox="1"/>
          <p:nvPr>
            <p:ph idx="1" type="subTitle"/>
          </p:nvPr>
        </p:nvSpPr>
        <p:spPr>
          <a:xfrm>
            <a:off x="5083950" y="3924925"/>
            <a:ext cx="3470700" cy="506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pic>
        <p:nvPicPr>
          <p:cNvPr id="167" name="Google Shape;167;p18"/>
          <p:cNvPicPr preferRelativeResize="0"/>
          <p:nvPr/>
        </p:nvPicPr>
        <p:blipFill>
          <a:blip r:embed="rId3">
            <a:alphaModFix/>
          </a:blip>
          <a:stretch>
            <a:fillRect/>
          </a:stretch>
        </p:blipFill>
        <p:spPr>
          <a:xfrm>
            <a:off x="420550" y="598300"/>
            <a:ext cx="4450376" cy="4472223"/>
          </a:xfrm>
          <a:prstGeom prst="rect">
            <a:avLst/>
          </a:prstGeom>
          <a:noFill/>
          <a:ln>
            <a:noFill/>
          </a:ln>
        </p:spPr>
      </p:pic>
      <p:sp>
        <p:nvSpPr>
          <p:cNvPr id="168" name="Google Shape;168;p18"/>
          <p:cNvSpPr txBox="1"/>
          <p:nvPr/>
        </p:nvSpPr>
        <p:spPr>
          <a:xfrm>
            <a:off x="593687" y="4655200"/>
            <a:ext cx="4231800" cy="79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1200">
              <a:solidFill>
                <a:schemeClr val="lt1"/>
              </a:solidFill>
            </a:endParaRPr>
          </a:p>
          <a:p>
            <a:pPr indent="0" lvl="0" marL="0" rtl="0" algn="l">
              <a:spcBef>
                <a:spcPts val="0"/>
              </a:spcBef>
              <a:spcAft>
                <a:spcPts val="0"/>
              </a:spcAft>
              <a:buNone/>
            </a:pPr>
            <a:r>
              <a:t/>
            </a:r>
            <a:endParaRPr b="1" sz="1200">
              <a:solidFill>
                <a:schemeClr val="lt1"/>
              </a:solidFill>
            </a:endParaRPr>
          </a:p>
        </p:txBody>
      </p:sp>
      <p:sp>
        <p:nvSpPr>
          <p:cNvPr id="169" name="Google Shape;169;p18"/>
          <p:cNvSpPr txBox="1"/>
          <p:nvPr/>
        </p:nvSpPr>
        <p:spPr>
          <a:xfrm>
            <a:off x="5491050" y="2655850"/>
            <a:ext cx="3429000" cy="230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lt1"/>
              </a:solidFill>
              <a:latin typeface="Lato"/>
              <a:ea typeface="Lato"/>
              <a:cs typeface="Lato"/>
              <a:sym typeface="Lato"/>
            </a:endParaRPr>
          </a:p>
          <a:p>
            <a:pPr indent="0" lvl="0" marL="0" rtl="0" algn="l">
              <a:spcBef>
                <a:spcPts val="0"/>
              </a:spcBef>
              <a:spcAft>
                <a:spcPts val="0"/>
              </a:spcAft>
              <a:buNone/>
            </a:pPr>
            <a:r>
              <a:rPr lang="en" sz="1200">
                <a:solidFill>
                  <a:srgbClr val="FF0000"/>
                </a:solidFill>
                <a:latin typeface="Lato"/>
                <a:ea typeface="Lato"/>
                <a:cs typeface="Lato"/>
                <a:sym typeface="Lato"/>
              </a:rPr>
              <a:t>Workday Routines:</a:t>
            </a:r>
            <a:endParaRPr sz="1200">
              <a:solidFill>
                <a:srgbClr val="FF0000"/>
              </a:solidFill>
              <a:latin typeface="Lato"/>
              <a:ea typeface="Lato"/>
              <a:cs typeface="Lato"/>
              <a:sym typeface="Lato"/>
            </a:endParaRPr>
          </a:p>
          <a:p>
            <a:pPr indent="0" lvl="0" marL="0" rtl="0" algn="l">
              <a:spcBef>
                <a:spcPts val="0"/>
              </a:spcBef>
              <a:spcAft>
                <a:spcPts val="0"/>
              </a:spcAft>
              <a:buNone/>
            </a:pPr>
            <a:r>
              <a:rPr lang="en" sz="1200">
                <a:solidFill>
                  <a:schemeClr val="lt1"/>
                </a:solidFill>
                <a:latin typeface="Lato"/>
                <a:ea typeface="Lato"/>
                <a:cs typeface="Lato"/>
                <a:sym typeface="Lato"/>
              </a:rPr>
              <a:t>Employees generally enter at 8 am and leave at </a:t>
            </a:r>
            <a:r>
              <a:rPr lang="en" sz="1200">
                <a:solidFill>
                  <a:schemeClr val="lt1"/>
                </a:solidFill>
                <a:latin typeface="Lato"/>
                <a:ea typeface="Lato"/>
                <a:cs typeface="Lato"/>
                <a:sym typeface="Lato"/>
              </a:rPr>
              <a:t>5pm</a:t>
            </a:r>
            <a:r>
              <a:rPr lang="en" sz="1200">
                <a:solidFill>
                  <a:schemeClr val="lt1"/>
                </a:solidFill>
                <a:latin typeface="Lato"/>
                <a:ea typeface="Lato"/>
                <a:cs typeface="Lato"/>
                <a:sym typeface="Lato"/>
              </a:rPr>
              <a:t> on weekdays, with minimal activity on weekends.</a:t>
            </a:r>
            <a:endParaRPr sz="1200">
              <a:solidFill>
                <a:schemeClr val="lt1"/>
              </a:solidFill>
              <a:latin typeface="Lato"/>
              <a:ea typeface="Lato"/>
              <a:cs typeface="Lato"/>
              <a:sym typeface="Lato"/>
            </a:endParaRPr>
          </a:p>
          <a:p>
            <a:pPr indent="0" lvl="0" marL="0" rtl="0" algn="l">
              <a:spcBef>
                <a:spcPts val="0"/>
              </a:spcBef>
              <a:spcAft>
                <a:spcPts val="0"/>
              </a:spcAft>
              <a:buNone/>
            </a:pPr>
            <a:r>
              <a:t/>
            </a:r>
            <a:endParaRPr sz="1200">
              <a:solidFill>
                <a:schemeClr val="lt1"/>
              </a:solidFill>
              <a:latin typeface="Lato"/>
              <a:ea typeface="Lato"/>
              <a:cs typeface="Lato"/>
              <a:sym typeface="Lato"/>
            </a:endParaRPr>
          </a:p>
          <a:p>
            <a:pPr indent="0" lvl="0" marL="0" rtl="0" algn="l">
              <a:spcBef>
                <a:spcPts val="0"/>
              </a:spcBef>
              <a:spcAft>
                <a:spcPts val="0"/>
              </a:spcAft>
              <a:buNone/>
            </a:pPr>
            <a:r>
              <a:rPr lang="en" sz="1200">
                <a:solidFill>
                  <a:srgbClr val="FF0000"/>
                </a:solidFill>
                <a:latin typeface="Lato"/>
                <a:ea typeface="Lato"/>
                <a:cs typeface="Lato"/>
                <a:sym typeface="Lato"/>
              </a:rPr>
              <a:t>Shift Diversity:</a:t>
            </a:r>
            <a:endParaRPr sz="1200">
              <a:solidFill>
                <a:srgbClr val="FF0000"/>
              </a:solidFill>
              <a:latin typeface="Lato"/>
              <a:ea typeface="Lato"/>
              <a:cs typeface="Lato"/>
              <a:sym typeface="Lato"/>
            </a:endParaRPr>
          </a:p>
          <a:p>
            <a:pPr indent="0" lvl="0" marL="0" rtl="0" algn="l">
              <a:spcBef>
                <a:spcPts val="0"/>
              </a:spcBef>
              <a:spcAft>
                <a:spcPts val="0"/>
              </a:spcAft>
              <a:buNone/>
            </a:pPr>
            <a:r>
              <a:rPr lang="en" sz="1200">
                <a:solidFill>
                  <a:schemeClr val="lt1"/>
                </a:solidFill>
                <a:latin typeface="Lato"/>
                <a:ea typeface="Lato"/>
                <a:cs typeface="Lato"/>
                <a:sym typeface="Lato"/>
              </a:rPr>
              <a:t>Notable shifts include 4 pm to midnight  and midnight to 8 am reflecting roles like facilities and IT.</a:t>
            </a:r>
            <a:endParaRPr sz="1200">
              <a:solidFill>
                <a:schemeClr val="lt1"/>
              </a:solidFill>
              <a:latin typeface="Lato"/>
              <a:ea typeface="Lato"/>
              <a:cs typeface="Lato"/>
              <a:sym typeface="Lato"/>
            </a:endParaRPr>
          </a:p>
          <a:p>
            <a:pPr indent="0" lvl="0" marL="0" rtl="0" algn="l">
              <a:spcBef>
                <a:spcPts val="0"/>
              </a:spcBef>
              <a:spcAft>
                <a:spcPts val="0"/>
              </a:spcAft>
              <a:buNone/>
            </a:pPr>
            <a:r>
              <a:t/>
            </a:r>
            <a:endParaRPr sz="1200">
              <a:solidFill>
                <a:schemeClr val="lt1"/>
              </a:solidFill>
              <a:latin typeface="Lato"/>
              <a:ea typeface="Lato"/>
              <a:cs typeface="Lato"/>
              <a:sym typeface="Lato"/>
            </a:endParaRPr>
          </a:p>
        </p:txBody>
      </p:sp>
      <p:pic>
        <p:nvPicPr>
          <p:cNvPr id="170" name="Google Shape;170;p18"/>
          <p:cNvPicPr preferRelativeResize="0"/>
          <p:nvPr/>
        </p:nvPicPr>
        <p:blipFill>
          <a:blip r:embed="rId4">
            <a:alphaModFix/>
          </a:blip>
          <a:stretch>
            <a:fillRect/>
          </a:stretch>
        </p:blipFill>
        <p:spPr>
          <a:xfrm>
            <a:off x="5223951" y="927550"/>
            <a:ext cx="3804125" cy="1772376"/>
          </a:xfrm>
          <a:prstGeom prst="rect">
            <a:avLst/>
          </a:prstGeom>
          <a:noFill/>
          <a:ln>
            <a:noFill/>
          </a:ln>
        </p:spPr>
      </p:pic>
      <p:sp>
        <p:nvSpPr>
          <p:cNvPr id="171" name="Google Shape;171;p18"/>
          <p:cNvSpPr txBox="1"/>
          <p:nvPr/>
        </p:nvSpPr>
        <p:spPr>
          <a:xfrm>
            <a:off x="1268650" y="74975"/>
            <a:ext cx="6775800" cy="437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chemeClr val="lt1"/>
                </a:solidFill>
              </a:rPr>
              <a:t>PROX CARD ENTRY PATTERNS AND TYPICAL WORKING HOURS</a:t>
            </a:r>
            <a:endParaRPr sz="1500">
              <a:solidFill>
                <a:schemeClr val="lt1"/>
              </a:solidFill>
              <a:latin typeface="Lato"/>
              <a:ea typeface="Lato"/>
              <a:cs typeface="Lato"/>
              <a:sym typeface="La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19"/>
          <p:cNvSpPr txBox="1"/>
          <p:nvPr/>
        </p:nvSpPr>
        <p:spPr>
          <a:xfrm>
            <a:off x="229000" y="3699800"/>
            <a:ext cx="4149300" cy="123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lt1"/>
                </a:solidFill>
                <a:latin typeface="Lato"/>
                <a:ea typeface="Lato"/>
                <a:cs typeface="Lato"/>
                <a:sym typeface="Lato"/>
              </a:rPr>
              <a:t>Figures depict the employee Virgil Hatchett’s and Luis Bagani  typical deli-eating day which work at different shift timings</a:t>
            </a:r>
            <a:br>
              <a:rPr lang="en" sz="1200">
                <a:solidFill>
                  <a:schemeClr val="lt1"/>
                </a:solidFill>
                <a:latin typeface="Lato"/>
                <a:ea typeface="Lato"/>
                <a:cs typeface="Lato"/>
                <a:sym typeface="Lato"/>
              </a:rPr>
            </a:br>
            <a:r>
              <a:rPr lang="en" sz="1200">
                <a:solidFill>
                  <a:schemeClr val="lt1"/>
                </a:solidFill>
                <a:latin typeface="Lato"/>
                <a:ea typeface="Lato"/>
                <a:cs typeface="Lato"/>
                <a:sym typeface="Lato"/>
              </a:rPr>
              <a:t>Most employees (especially in Engineering, Facilities and IT) have their lunch break in the deli.</a:t>
            </a:r>
            <a:endParaRPr sz="1200">
              <a:solidFill>
                <a:schemeClr val="lt1"/>
              </a:solidFill>
              <a:latin typeface="Lato"/>
              <a:ea typeface="Lato"/>
              <a:cs typeface="Lato"/>
              <a:sym typeface="Lato"/>
            </a:endParaRPr>
          </a:p>
        </p:txBody>
      </p:sp>
      <p:pic>
        <p:nvPicPr>
          <p:cNvPr id="177" name="Google Shape;177;p19"/>
          <p:cNvPicPr preferRelativeResize="0"/>
          <p:nvPr/>
        </p:nvPicPr>
        <p:blipFill>
          <a:blip r:embed="rId3">
            <a:alphaModFix/>
          </a:blip>
          <a:stretch>
            <a:fillRect/>
          </a:stretch>
        </p:blipFill>
        <p:spPr>
          <a:xfrm>
            <a:off x="88575" y="61200"/>
            <a:ext cx="8839204" cy="1621300"/>
          </a:xfrm>
          <a:prstGeom prst="rect">
            <a:avLst/>
          </a:prstGeom>
          <a:noFill/>
          <a:ln>
            <a:noFill/>
          </a:ln>
        </p:spPr>
      </p:pic>
      <p:pic>
        <p:nvPicPr>
          <p:cNvPr id="178" name="Google Shape;178;p19"/>
          <p:cNvPicPr preferRelativeResize="0"/>
          <p:nvPr/>
        </p:nvPicPr>
        <p:blipFill>
          <a:blip r:embed="rId4">
            <a:alphaModFix/>
          </a:blip>
          <a:stretch>
            <a:fillRect/>
          </a:stretch>
        </p:blipFill>
        <p:spPr>
          <a:xfrm>
            <a:off x="88575" y="1761088"/>
            <a:ext cx="8839204" cy="1621300"/>
          </a:xfrm>
          <a:prstGeom prst="rect">
            <a:avLst/>
          </a:prstGeom>
          <a:noFill/>
          <a:ln>
            <a:noFill/>
          </a:ln>
        </p:spPr>
      </p:pic>
      <p:pic>
        <p:nvPicPr>
          <p:cNvPr id="179" name="Google Shape;179;p19"/>
          <p:cNvPicPr preferRelativeResize="0"/>
          <p:nvPr/>
        </p:nvPicPr>
        <p:blipFill>
          <a:blip r:embed="rId5">
            <a:alphaModFix/>
          </a:blip>
          <a:stretch>
            <a:fillRect/>
          </a:stretch>
        </p:blipFill>
        <p:spPr>
          <a:xfrm>
            <a:off x="5984751" y="3461000"/>
            <a:ext cx="1448824" cy="16213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pic>
        <p:nvPicPr>
          <p:cNvPr id="184" name="Google Shape;184;p20"/>
          <p:cNvPicPr preferRelativeResize="0"/>
          <p:nvPr/>
        </p:nvPicPr>
        <p:blipFill>
          <a:blip r:embed="rId3">
            <a:alphaModFix/>
          </a:blip>
          <a:stretch>
            <a:fillRect/>
          </a:stretch>
        </p:blipFill>
        <p:spPr>
          <a:xfrm>
            <a:off x="0" y="891251"/>
            <a:ext cx="5949051" cy="3752700"/>
          </a:xfrm>
          <a:prstGeom prst="rect">
            <a:avLst/>
          </a:prstGeom>
          <a:noFill/>
          <a:ln>
            <a:noFill/>
          </a:ln>
        </p:spPr>
      </p:pic>
      <p:pic>
        <p:nvPicPr>
          <p:cNvPr id="185" name="Google Shape;185;p20"/>
          <p:cNvPicPr preferRelativeResize="0"/>
          <p:nvPr/>
        </p:nvPicPr>
        <p:blipFill>
          <a:blip r:embed="rId4">
            <a:alphaModFix/>
          </a:blip>
          <a:stretch>
            <a:fillRect/>
          </a:stretch>
        </p:blipFill>
        <p:spPr>
          <a:xfrm>
            <a:off x="6016874" y="891250"/>
            <a:ext cx="1106450" cy="3450551"/>
          </a:xfrm>
          <a:prstGeom prst="rect">
            <a:avLst/>
          </a:prstGeom>
          <a:noFill/>
          <a:ln>
            <a:noFill/>
          </a:ln>
        </p:spPr>
      </p:pic>
      <p:sp>
        <p:nvSpPr>
          <p:cNvPr id="186" name="Google Shape;186;p20"/>
          <p:cNvSpPr txBox="1"/>
          <p:nvPr/>
        </p:nvSpPr>
        <p:spPr>
          <a:xfrm>
            <a:off x="7191150" y="534350"/>
            <a:ext cx="2081400" cy="4346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100">
                <a:solidFill>
                  <a:schemeClr val="lt1"/>
                </a:solidFill>
                <a:highlight>
                  <a:schemeClr val="dk1"/>
                </a:highlight>
                <a:latin typeface="Roboto"/>
                <a:ea typeface="Roboto"/>
                <a:cs typeface="Roboto"/>
                <a:sym typeface="Roboto"/>
              </a:rPr>
              <a:t>Plot details conflicts with x-axis representing time and y-axis showing locations, Colors denote employees, shapes indicate scan types (square for rosie, circle for proximity card)</a:t>
            </a:r>
            <a:br>
              <a:rPr lang="en" sz="1100">
                <a:solidFill>
                  <a:schemeClr val="lt1"/>
                </a:solidFill>
                <a:highlight>
                  <a:schemeClr val="dk1"/>
                </a:highlight>
                <a:latin typeface="Roboto"/>
                <a:ea typeface="Roboto"/>
                <a:cs typeface="Roboto"/>
                <a:sym typeface="Roboto"/>
              </a:rPr>
            </a:br>
            <a:endParaRPr sz="1100">
              <a:solidFill>
                <a:schemeClr val="lt1"/>
              </a:solidFill>
              <a:highlight>
                <a:schemeClr val="dk1"/>
              </a:highlight>
              <a:latin typeface="Roboto"/>
              <a:ea typeface="Roboto"/>
              <a:cs typeface="Roboto"/>
              <a:sym typeface="Roboto"/>
            </a:endParaRPr>
          </a:p>
          <a:p>
            <a:pPr indent="0" lvl="0" marL="0" rtl="0" algn="l">
              <a:lnSpc>
                <a:spcPct val="115000"/>
              </a:lnSpc>
              <a:spcBef>
                <a:spcPts val="0"/>
              </a:spcBef>
              <a:spcAft>
                <a:spcPts val="0"/>
              </a:spcAft>
              <a:buNone/>
            </a:pPr>
            <a:r>
              <a:rPr lang="en" sz="1100">
                <a:solidFill>
                  <a:schemeClr val="lt1"/>
                </a:solidFill>
                <a:highlight>
                  <a:schemeClr val="dk1"/>
                </a:highlight>
                <a:latin typeface="Roboto"/>
                <a:ea typeface="Roboto"/>
                <a:cs typeface="Roboto"/>
                <a:sym typeface="Roboto"/>
              </a:rPr>
              <a:t>Marin Onda, Walton Reynoso, and Yuko Finney consistently leave proximity cards in their offices (highlighted points).</a:t>
            </a:r>
            <a:br>
              <a:rPr lang="en" sz="1100">
                <a:solidFill>
                  <a:schemeClr val="lt1"/>
                </a:solidFill>
                <a:highlight>
                  <a:schemeClr val="dk1"/>
                </a:highlight>
                <a:latin typeface="Roboto"/>
                <a:ea typeface="Roboto"/>
                <a:cs typeface="Roboto"/>
                <a:sym typeface="Roboto"/>
              </a:rPr>
            </a:br>
            <a:endParaRPr sz="1100">
              <a:solidFill>
                <a:schemeClr val="lt1"/>
              </a:solidFill>
              <a:highlight>
                <a:schemeClr val="dk1"/>
              </a:highlight>
              <a:latin typeface="Roboto"/>
              <a:ea typeface="Roboto"/>
              <a:cs typeface="Roboto"/>
              <a:sym typeface="Roboto"/>
            </a:endParaRPr>
          </a:p>
          <a:p>
            <a:pPr indent="0" lvl="0" marL="0" rtl="0" algn="l">
              <a:lnSpc>
                <a:spcPct val="115000"/>
              </a:lnSpc>
              <a:spcBef>
                <a:spcPts val="0"/>
              </a:spcBef>
              <a:spcAft>
                <a:spcPts val="0"/>
              </a:spcAft>
              <a:buNone/>
            </a:pPr>
            <a:r>
              <a:rPr lang="en" sz="1100">
                <a:solidFill>
                  <a:schemeClr val="lt1"/>
                </a:solidFill>
                <a:highlight>
                  <a:schemeClr val="dk1"/>
                </a:highlight>
                <a:latin typeface="Roboto"/>
                <a:ea typeface="Roboto"/>
                <a:cs typeface="Roboto"/>
                <a:sym typeface="Roboto"/>
              </a:rPr>
              <a:t>Nicoloi Cello and Raphale Faraldo exhibit discrepancies in check-in locations, likely due to mobile robot scans overlapping adjacent zones.</a:t>
            </a:r>
            <a:endParaRPr sz="1100">
              <a:solidFill>
                <a:schemeClr val="lt1"/>
              </a:solidFill>
              <a:highlight>
                <a:schemeClr val="dk1"/>
              </a:highlight>
              <a:latin typeface="Roboto"/>
              <a:ea typeface="Roboto"/>
              <a:cs typeface="Roboto"/>
              <a:sym typeface="Roboto"/>
            </a:endParaRPr>
          </a:p>
          <a:p>
            <a:pPr indent="0" lvl="0" marL="0" rtl="0" algn="l">
              <a:lnSpc>
                <a:spcPct val="115000"/>
              </a:lnSpc>
              <a:spcBef>
                <a:spcPts val="0"/>
              </a:spcBef>
              <a:spcAft>
                <a:spcPts val="0"/>
              </a:spcAft>
              <a:buNone/>
            </a:pPr>
            <a:r>
              <a:t/>
            </a:r>
            <a:endParaRPr sz="1100">
              <a:solidFill>
                <a:schemeClr val="lt1"/>
              </a:solidFill>
              <a:highlight>
                <a:schemeClr val="dk1"/>
              </a:highlight>
              <a:latin typeface="Roboto"/>
              <a:ea typeface="Roboto"/>
              <a:cs typeface="Roboto"/>
              <a:sym typeface="Roboto"/>
            </a:endParaRPr>
          </a:p>
          <a:p>
            <a:pPr indent="0" lvl="0" marL="0" rtl="0" algn="l">
              <a:spcBef>
                <a:spcPts val="0"/>
              </a:spcBef>
              <a:spcAft>
                <a:spcPts val="0"/>
              </a:spcAft>
              <a:buNone/>
            </a:pPr>
            <a:r>
              <a:t/>
            </a:r>
            <a:endParaRPr sz="1100">
              <a:solidFill>
                <a:schemeClr val="lt1"/>
              </a:solidFill>
              <a:latin typeface="Lato"/>
              <a:ea typeface="Lato"/>
              <a:cs typeface="Lato"/>
              <a:sym typeface="Lato"/>
            </a:endParaRPr>
          </a:p>
        </p:txBody>
      </p:sp>
      <p:sp>
        <p:nvSpPr>
          <p:cNvPr id="187" name="Google Shape;187;p20"/>
          <p:cNvSpPr txBox="1"/>
          <p:nvPr/>
        </p:nvSpPr>
        <p:spPr>
          <a:xfrm>
            <a:off x="785300" y="284725"/>
            <a:ext cx="5617800" cy="38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500">
                <a:solidFill>
                  <a:schemeClr val="lt1"/>
                </a:solidFill>
                <a:latin typeface="Lato"/>
                <a:ea typeface="Lato"/>
                <a:cs typeface="Lato"/>
                <a:sym typeface="Lato"/>
              </a:rPr>
              <a:t>PROXIMITY CARD AND ROSIE SCAN CONFLICTS</a:t>
            </a:r>
            <a:endParaRPr b="1" sz="1500">
              <a:solidFill>
                <a:schemeClr val="lt1"/>
              </a:solidFill>
              <a:latin typeface="Lato"/>
              <a:ea typeface="Lato"/>
              <a:cs typeface="Lato"/>
              <a:sym typeface="La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21"/>
          <p:cNvSpPr txBox="1"/>
          <p:nvPr>
            <p:ph type="ctrTitle"/>
          </p:nvPr>
        </p:nvSpPr>
        <p:spPr>
          <a:xfrm>
            <a:off x="3537150" y="1578400"/>
            <a:ext cx="5017500" cy="157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BUILDING SENSOR DATA</a:t>
            </a:r>
            <a:endParaRPr b="1"/>
          </a:p>
        </p:txBody>
      </p:sp>
      <p:sp>
        <p:nvSpPr>
          <p:cNvPr id="193" name="Google Shape;193;p21"/>
          <p:cNvSpPr txBox="1"/>
          <p:nvPr>
            <p:ph idx="1" type="subTitle"/>
          </p:nvPr>
        </p:nvSpPr>
        <p:spPr>
          <a:xfrm>
            <a:off x="5083950" y="3924925"/>
            <a:ext cx="3470700" cy="506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